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363" r:id="rId4"/>
    <p:sldId id="364" r:id="rId5"/>
    <p:sldId id="419" r:id="rId6"/>
    <p:sldId id="365" r:id="rId7"/>
    <p:sldId id="366" r:id="rId8"/>
    <p:sldId id="367" r:id="rId9"/>
    <p:sldId id="368" r:id="rId10"/>
    <p:sldId id="369" r:id="rId11"/>
    <p:sldId id="420" r:id="rId12"/>
    <p:sldId id="374" r:id="rId13"/>
    <p:sldId id="375" r:id="rId14"/>
    <p:sldId id="370" r:id="rId15"/>
    <p:sldId id="371" r:id="rId16"/>
    <p:sldId id="372" r:id="rId17"/>
    <p:sldId id="376" r:id="rId18"/>
    <p:sldId id="377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7" r:id="rId34"/>
    <p:sldId id="393" r:id="rId35"/>
    <p:sldId id="394" r:id="rId36"/>
    <p:sldId id="395" r:id="rId37"/>
    <p:sldId id="421" r:id="rId38"/>
    <p:sldId id="396" r:id="rId39"/>
    <p:sldId id="398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22" r:id="rId58"/>
    <p:sldId id="418" r:id="rId59"/>
    <p:sldId id="260" r:id="rId6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3300"/>
    <a:srgbClr val="660066"/>
    <a:srgbClr val="0000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 autoAdjust="0"/>
    <p:restoredTop sz="94694"/>
  </p:normalViewPr>
  <p:slideViewPr>
    <p:cSldViewPr>
      <p:cViewPr varScale="1">
        <p:scale>
          <a:sx n="109" d="100"/>
          <a:sy n="109" d="100"/>
        </p:scale>
        <p:origin x="2232" y="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8" d="100"/>
          <a:sy n="78" d="100"/>
        </p:scale>
        <p:origin x="-20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CE645-870C-4814-BC35-50B7A8732FD3}" type="datetimeFigureOut">
              <a:rPr lang="zh-TW" altLang="en-US" smtClean="0"/>
              <a:t>2022/5/2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76BF0-6985-4A54-8564-B8362ABBF1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68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46526-4FD2-0243-B37A-683D6BC9AA5A}" type="datetimeFigureOut">
              <a:rPr kumimoji="1" lang="zh-TW" altLang="en-US" smtClean="0"/>
              <a:t>2022/5/2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CD323-D695-1643-B778-AAC227D79BC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912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nba.udn.com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nba</a:t>
            </a:r>
            <a:r>
              <a:rPr kumimoji="1" lang="en-US" altLang="zh-TW" dirty="0"/>
              <a:t>/story/6780/5096204/?</a:t>
            </a:r>
            <a:r>
              <a:rPr kumimoji="1" lang="en-US" altLang="zh-TW" dirty="0" err="1"/>
              <a:t>utm_source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nbataiwan&amp;utm_medium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fb&amp;fbclid</a:t>
            </a:r>
            <a:r>
              <a:rPr kumimoji="1" lang="en-US" altLang="zh-TW" dirty="0"/>
              <a:t>=IwAR1NR22aOklfIp8W5R986J3oDHm0BBPiHQycGzyn7KIPbqL36X8Zm5DPr2w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CD323-D695-1643-B778-AAC227D79BCE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295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CD323-D695-1643-B778-AAC227D79BCE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013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CD323-D695-1643-B778-AAC227D79BCE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00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1790-F87D-46C3-8A9A-A39F51776E2B}" type="datetimeFigureOut">
              <a:rPr lang="zh-TW" altLang="en-US" smtClean="0"/>
              <a:t>2022/5/2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98" y="1268760"/>
            <a:ext cx="3240360" cy="4368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Freeform 12"/>
          <p:cNvSpPr>
            <a:spLocks/>
          </p:cNvSpPr>
          <p:nvPr userDrawn="1"/>
        </p:nvSpPr>
        <p:spPr bwMode="auto">
          <a:xfrm rot="5400000">
            <a:off x="-2500895" y="2500896"/>
            <a:ext cx="6859588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0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24936" cy="576064"/>
          </a:xfrm>
        </p:spPr>
        <p:txBody>
          <a:bodyPr>
            <a:normAutofit/>
          </a:bodyPr>
          <a:lstStyle>
            <a:lvl1pPr algn="l">
              <a:defRPr sz="32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5472608"/>
          </a:xfrm>
        </p:spPr>
        <p:txBody>
          <a:bodyPr>
            <a:normAutofit/>
          </a:bodyPr>
          <a:lstStyle>
            <a:lvl1pPr marL="360000" indent="-288000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1790-F87D-46C3-8A9A-A39F51776E2B}" type="datetimeFigureOut">
              <a:rPr lang="zh-TW" altLang="en-US" smtClean="0"/>
              <a:t>2022/5/2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6815519" y="122572"/>
            <a:ext cx="2076961" cy="794231"/>
            <a:chOff x="2474" y="1891"/>
            <a:chExt cx="1681" cy="482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12"/>
          <p:cNvSpPr>
            <a:spLocks/>
          </p:cNvSpPr>
          <p:nvPr userDrawn="1"/>
        </p:nvSpPr>
        <p:spPr bwMode="auto">
          <a:xfrm>
            <a:off x="0" y="5878960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251"/>
            <a:ext cx="2555639" cy="191683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920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24936" cy="576064"/>
          </a:xfrm>
        </p:spPr>
        <p:txBody>
          <a:bodyPr>
            <a:normAutofit/>
          </a:bodyPr>
          <a:lstStyle>
            <a:lvl1pPr algn="l">
              <a:defRPr sz="32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5472608"/>
          </a:xfrm>
        </p:spPr>
        <p:txBody>
          <a:bodyPr>
            <a:normAutofit/>
          </a:bodyPr>
          <a:lstStyle>
            <a:lvl1pPr marL="360000" indent="-288000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lnSpc>
                <a:spcPts val="3200"/>
              </a:lnSpc>
              <a:spcBef>
                <a:spcPts val="500"/>
              </a:spcBef>
              <a:defRPr sz="2400" b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1790-F87D-46C3-8A9A-A39F51776E2B}" type="datetimeFigureOut">
              <a:rPr lang="zh-TW" altLang="en-US" smtClean="0"/>
              <a:t>2022/5/2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12"/>
          <p:cNvSpPr>
            <a:spLocks/>
          </p:cNvSpPr>
          <p:nvPr userDrawn="1"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168"/>
            <a:ext cx="2555639" cy="191683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71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lvl="0" algn="l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8229600" cy="435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A1790-F87D-46C3-8A9A-A39F51776E2B}" type="datetimeFigureOut">
              <a:rPr lang="zh-TW" altLang="en-US" smtClean="0"/>
              <a:t>2022/5/2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F44F1-1257-4C25-AB8A-807CA769B9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408236" y="1412776"/>
            <a:ext cx="5891956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Freeform 12"/>
          <p:cNvSpPr>
            <a:spLocks/>
          </p:cNvSpPr>
          <p:nvPr userDrawn="1"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19" y="6443663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656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kumimoji="0" lang="zh-TW" altLang="en-US" sz="4000" b="1" kern="1200" dirty="0" smtClean="0">
          <a:ln>
            <a:noFill/>
          </a:ln>
          <a:solidFill>
            <a:schemeClr val="accent5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1pPr>
    </p:titleStyle>
    <p:bodyStyle>
      <a:lvl1pPr marL="447675" indent="-357188" algn="l" defTabSz="914400" rtl="0" eaLnBrk="1" latinLnBrk="0" hangingPunct="1">
        <a:spcBef>
          <a:spcPts val="1200"/>
        </a:spcBef>
        <a:buClr>
          <a:srgbClr val="0070C0"/>
        </a:buClr>
        <a:buSzPct val="85000"/>
        <a:buFont typeface="Wingdings" pitchFamily="2" charset="2"/>
        <a:buChar char="l"/>
        <a:defRPr sz="24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625475" indent="-285750" algn="l" defTabSz="914400" rtl="0" eaLnBrk="1" latinLnBrk="0" hangingPunct="1">
        <a:spcBef>
          <a:spcPts val="1200"/>
        </a:spcBef>
        <a:buClr>
          <a:srgbClr val="7030A0"/>
        </a:buClr>
        <a:buFont typeface="Arial" pitchFamily="34" charset="0"/>
        <a:buChar char="–"/>
        <a:defRPr sz="22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806450" indent="-268288" algn="l" defTabSz="914400" rtl="0" eaLnBrk="1" latinLnBrk="0" hangingPunct="1">
        <a:spcBef>
          <a:spcPts val="1200"/>
        </a:spcBef>
        <a:buClr>
          <a:srgbClr val="002060"/>
        </a:buClr>
        <a:buSzPct val="80000"/>
        <a:buFont typeface="Wingdings" pitchFamily="2" charset="2"/>
        <a:buChar char="l"/>
        <a:tabLst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985838" indent="-268288" algn="l" defTabSz="914400" rtl="0" eaLnBrk="1" latinLnBrk="0" hangingPunct="1">
        <a:spcBef>
          <a:spcPts val="1200"/>
        </a:spcBef>
        <a:buClr>
          <a:schemeClr val="accent6">
            <a:lumMod val="50000"/>
          </a:schemeClr>
        </a:buClr>
        <a:buFont typeface="Arial" pitchFamily="34" charset="0"/>
        <a:buChar char="–"/>
        <a:tabLst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1347788" indent="-271463" algn="l" defTabSz="914400" rtl="0" eaLnBrk="1" latinLnBrk="0" hangingPunct="1">
        <a:spcBef>
          <a:spcPts val="1200"/>
        </a:spcBef>
        <a:buClr>
          <a:srgbClr val="00B050"/>
        </a:buClr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18.com.tw/company-5LzKN7.html" TargetMode="External"/><Relationship Id="rId2" Type="http://schemas.openxmlformats.org/officeDocument/2006/relationships/hyperlink" Target="https://www.youtube.com/watch?v=tlJCZQIcxz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hergo.com/mobile/fast;jsessionid=14BA2251B7B47DDE980F1EA3FF01F786.worker7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T9zihN24b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iVGDNFnUw8&amp;feature=emb_rel_en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117848" y="260648"/>
            <a:ext cx="3310136" cy="1224137"/>
          </a:xfrm>
          <a:prstGeom prst="rect">
            <a:avLst/>
          </a:prstGeom>
        </p:spPr>
        <p:txBody>
          <a:bodyPr vert="horz" lIns="0" rIns="0" bIns="0" anchor="b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lang="zh-TW" altLang="en-US" sz="4000" b="1" kern="120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 algn="l"/>
            <a:r>
              <a:rPr lang="en-US" altLang="zh-TW" sz="5400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Chapter</a:t>
            </a:r>
            <a:r>
              <a:rPr lang="en-US" altLang="zh-TW" sz="6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6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6</a:t>
            </a:r>
            <a:endParaRPr lang="en-US" sz="6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79512" y="2204864"/>
            <a:ext cx="5832648" cy="204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1200"/>
              </a:spcBef>
              <a:buClr>
                <a:srgbClr val="0070C0"/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457200" indent="0" algn="ctr" defTabSz="914400" rtl="0" eaLnBrk="1" latinLnBrk="0" hangingPunct="1">
              <a:spcBef>
                <a:spcPts val="1200"/>
              </a:spcBef>
              <a:buClr>
                <a:srgbClr val="7030A0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914400" indent="0" algn="ctr" defTabSz="914400" rtl="0" eaLnBrk="1" latinLnBrk="0" hangingPunct="1">
              <a:spcBef>
                <a:spcPts val="1200"/>
              </a:spcBef>
              <a:buClr>
                <a:srgbClr val="002060"/>
              </a:buClr>
              <a:buSzPct val="80000"/>
              <a:buFont typeface="Wingdings" pitchFamily="2" charset="2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371600" indent="0" algn="ctr" defTabSz="914400" rtl="0" eaLnBrk="1" latinLnBrk="0" hangingPunct="1">
              <a:spcBef>
                <a:spcPts val="1200"/>
              </a:spcBef>
              <a:buClr>
                <a:schemeClr val="accent6">
                  <a:lumMod val="50000"/>
                </a:schemeClr>
              </a:buClr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1828800" indent="0" algn="ctr" defTabSz="914400" rtl="0" eaLnBrk="1" latinLnBrk="0" hangingPunct="1">
              <a:spcBef>
                <a:spcPts val="1200"/>
              </a:spcBef>
              <a:buClr>
                <a:srgbClr val="00B05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SzPct val="90000"/>
            </a:pPr>
            <a:r>
              <a:rPr lang="en-US" altLang="zh-TW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</a:rPr>
              <a:t>C2C</a:t>
            </a:r>
            <a:r>
              <a:rPr lang="zh-TW" alt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</a:rPr>
              <a:t>與</a:t>
            </a:r>
            <a:r>
              <a:rPr lang="en-US" altLang="zh-TW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</a:rPr>
              <a:t>C2B</a:t>
            </a:r>
          </a:p>
          <a:p>
            <a:pPr lvl="0">
              <a:spcBef>
                <a:spcPct val="20000"/>
              </a:spcBef>
              <a:buSzPct val="90000"/>
            </a:pPr>
            <a:r>
              <a:rPr lang="zh-TW" alt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</a:rPr>
              <a:t>電子商務</a:t>
            </a:r>
          </a:p>
          <a:p>
            <a:pPr>
              <a:spcBef>
                <a:spcPct val="20000"/>
              </a:spcBef>
              <a:buSzPct val="90000"/>
            </a:pPr>
            <a:endParaRPr lang="zh-TW" altLang="en-US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028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網路拍賣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8000" lvl="1" indent="-288000">
              <a:buClr>
                <a:srgbClr val="000066"/>
              </a:buClr>
              <a:buFont typeface="+mj-lt"/>
              <a:buAutoNum type="arabicPeriod" startAt="4"/>
            </a:pPr>
            <a:r>
              <a:rPr lang="zh-TW" altLang="zh-TW" b="1" dirty="0">
                <a:solidFill>
                  <a:srgbClr val="000066"/>
                </a:solidFill>
              </a:rPr>
              <a:t>最高價得標法：</a:t>
            </a:r>
            <a:r>
              <a:rPr lang="zh-TW" altLang="zh-TW" dirty="0"/>
              <a:t>此法是將投標金額密封的競標法。</a:t>
            </a:r>
            <a:endParaRPr lang="en-US" altLang="zh-TW" b="1" dirty="0">
              <a:solidFill>
                <a:srgbClr val="000066"/>
              </a:solidFill>
            </a:endParaRPr>
          </a:p>
          <a:p>
            <a:pPr marL="648000" lvl="1" indent="-288000">
              <a:buClr>
                <a:srgbClr val="000066"/>
              </a:buClr>
              <a:buFont typeface="+mj-lt"/>
              <a:buAutoNum type="arabicPeriod" startAt="5"/>
            </a:pPr>
            <a:r>
              <a:rPr lang="zh-TW" altLang="zh-TW" b="1" dirty="0">
                <a:solidFill>
                  <a:srgbClr val="000066"/>
                </a:solidFill>
              </a:rPr>
              <a:t>次高價拍賣 </a:t>
            </a:r>
            <a:r>
              <a:rPr lang="en-US" altLang="zh-TW" b="1" dirty="0">
                <a:solidFill>
                  <a:srgbClr val="000066"/>
                </a:solidFill>
              </a:rPr>
              <a:t>(Second-Price Auction)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又稱</a:t>
            </a:r>
            <a:r>
              <a:rPr lang="zh-TW" altLang="zh-TW" dirty="0">
                <a:solidFill>
                  <a:srgbClr val="003300"/>
                </a:solidFill>
              </a:rPr>
              <a:t>維氏拍賣</a:t>
            </a:r>
            <a:r>
              <a:rPr lang="en-US" altLang="zh-TW" dirty="0">
                <a:solidFill>
                  <a:srgbClr val="003300"/>
                </a:solidFill>
              </a:rPr>
              <a:t> (</a:t>
            </a:r>
            <a:r>
              <a:rPr lang="en-US" altLang="zh-TW" dirty="0" err="1">
                <a:solidFill>
                  <a:srgbClr val="003300"/>
                </a:solidFill>
              </a:rPr>
              <a:t>Vickrey</a:t>
            </a:r>
            <a:r>
              <a:rPr lang="en-US" altLang="zh-TW" dirty="0">
                <a:solidFill>
                  <a:srgbClr val="003300"/>
                </a:solidFill>
              </a:rPr>
              <a:t> auction)</a:t>
            </a:r>
            <a:r>
              <a:rPr lang="zh-TW" altLang="zh-TW" dirty="0"/>
              <a:t>。同樣也是秘密出價，由投標金額最高者得標，但支付次高價的金額。</a:t>
            </a:r>
            <a:endParaRPr lang="en-US" altLang="zh-TW" dirty="0"/>
          </a:p>
          <a:p>
            <a:pPr marL="360000" lvl="1" indent="0">
              <a:buClr>
                <a:srgbClr val="000066"/>
              </a:buClr>
              <a:buNone/>
            </a:pPr>
            <a:endParaRPr lang="en-US" altLang="zh-TW" dirty="0"/>
          </a:p>
          <a:p>
            <a:pPr marL="360000" lvl="1" indent="0">
              <a:buClr>
                <a:srgbClr val="000066"/>
              </a:buClr>
              <a:buNone/>
            </a:pPr>
            <a:r>
              <a:rPr lang="en-US" altLang="zh-TW" dirty="0"/>
              <a:t>https://</a:t>
            </a:r>
            <a:r>
              <a:rPr lang="en-US" altLang="zh-TW" dirty="0" err="1"/>
              <a:t>www.youtube.com</a:t>
            </a:r>
            <a:r>
              <a:rPr lang="en-US" altLang="zh-TW" dirty="0"/>
              <a:t>/</a:t>
            </a:r>
            <a:r>
              <a:rPr lang="en-US" altLang="zh-TW" dirty="0" err="1"/>
              <a:t>watch?v</a:t>
            </a:r>
            <a:r>
              <a:rPr lang="en-US" altLang="zh-TW" dirty="0"/>
              <a:t>=</a:t>
            </a:r>
            <a:r>
              <a:rPr lang="en-US" altLang="zh-TW" dirty="0" err="1"/>
              <a:t>Mhw</a:t>
            </a:r>
            <a:r>
              <a:rPr lang="en-US" altLang="zh-TW" dirty="0"/>
              <a:t>__HJ_DOE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7157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網路拍賣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5909667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F7B6CE2-CB00-2A40-819E-136CAAE9203F}"/>
              </a:ext>
            </a:extLst>
          </p:cNvPr>
          <p:cNvSpPr txBox="1"/>
          <p:nvPr/>
        </p:nvSpPr>
        <p:spPr>
          <a:xfrm>
            <a:off x="1259632" y="6130170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https://www.youtube.com/watch?v=bl88eVE2LUI</a:t>
            </a:r>
          </a:p>
        </p:txBody>
      </p:sp>
    </p:spTree>
    <p:extLst>
      <p:ext uri="{BB962C8B-B14F-4D97-AF65-F5344CB8AC3E}">
        <p14:creationId xmlns:p14="http://schemas.microsoft.com/office/powerpoint/2010/main" val="153396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網路拍賣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除了上述的拍賣方法外，</a:t>
            </a:r>
            <a:r>
              <a:rPr lang="zh-TW" altLang="zh-TW" dirty="0">
                <a:solidFill>
                  <a:srgbClr val="FF0066"/>
                </a:solidFill>
                <a:highlight>
                  <a:srgbClr val="FFFF00"/>
                </a:highlight>
              </a:rPr>
              <a:t>臺灣的拍賣網站「殺價王」則創造了另類的最低價得標法</a:t>
            </a:r>
            <a:r>
              <a:rPr lang="zh-TW" altLang="en-US" dirty="0"/>
              <a:t>。</a:t>
            </a:r>
            <a:r>
              <a:rPr lang="zh-TW" altLang="zh-TW" dirty="0"/>
              <a:t>傳統的最低價得標是屬於反向拍賣的一種，由買方提出需求，賣方以願意提供產品或服務的價格進行一次性的下標，決標金額為下標者中的最低價。許多政府單位的採購皆會採用這個方式，並在事前設定底價，以確保採購的品質，最終以高於底價且標金最低者取得。</a:t>
            </a:r>
            <a:endParaRPr lang="en-US" altLang="zh-TW" dirty="0"/>
          </a:p>
          <a:p>
            <a:r>
              <a:rPr lang="en-US" altLang="zh-TW" dirty="0"/>
              <a:t>https://</a:t>
            </a:r>
            <a:r>
              <a:rPr lang="en-US" altLang="zh-TW" dirty="0" err="1"/>
              <a:t>www.youtube.com</a:t>
            </a:r>
            <a:r>
              <a:rPr lang="en-US" altLang="zh-TW" dirty="0"/>
              <a:t>/</a:t>
            </a:r>
            <a:r>
              <a:rPr lang="en-US" altLang="zh-TW" dirty="0" err="1"/>
              <a:t>watch?v</a:t>
            </a:r>
            <a:r>
              <a:rPr lang="en-US" altLang="zh-TW" dirty="0"/>
              <a:t>=6b1jGywW_IM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8379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網路拍賣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96178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72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以物易物的換物網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除了進行二手商品的交易外，</a:t>
            </a:r>
            <a:r>
              <a:rPr lang="zh-TW" altLang="zh-TW" dirty="0">
                <a:solidFill>
                  <a:srgbClr val="FF0066"/>
                </a:solidFill>
              </a:rPr>
              <a:t>也有網站提出了二手商品交換的概念</a:t>
            </a:r>
            <a:r>
              <a:rPr lang="zh-TW" altLang="zh-TW" dirty="0"/>
              <a:t>。使用者在網路上搜尋自己需要的商品，再以自己擁有的物品與其他人進行交換。</a:t>
            </a:r>
            <a:endParaRPr lang="en-US" altLang="zh-TW" dirty="0"/>
          </a:p>
          <a:p>
            <a:r>
              <a:rPr lang="zh-TW" altLang="zh-TW" dirty="0"/>
              <a:t>大多數的換物網都是以環保為號召，強調物盡其用的觀念，透過二手物品的交流，讓這些物品能夠發揮更大的價值。此外，亦有配合公益活動的換物網。</a:t>
            </a:r>
            <a:endParaRPr lang="en-US" altLang="zh-TW" dirty="0"/>
          </a:p>
          <a:p>
            <a:r>
              <a:rPr lang="zh-TW" altLang="zh-TW" dirty="0"/>
              <a:t>目前換物網的使用狀況並不熱絡，這主要是因為二手物品交換遠比買賣麻煩，雙方必須約定時間面交，或是進行郵寄。而在雙方對商品的新舊及價值認知有差距時，換物的糾紛也更多。不同於拍賣平臺可以透過第三方金流服務，作為交易糾紛時的緩衝，使得換物平臺更缺乏處理機制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715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以物易物的換物網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67544" y="692696"/>
            <a:ext cx="8424936" cy="5040560"/>
          </a:xfrm>
        </p:spPr>
        <p:txBody>
          <a:bodyPr/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news.ltn.com.tw</a:t>
            </a:r>
            <a:r>
              <a:rPr lang="en-US" altLang="zh-TW" dirty="0"/>
              <a:t>/news/life/</a:t>
            </a:r>
            <a:r>
              <a:rPr lang="en-US" altLang="zh-TW" dirty="0" err="1"/>
              <a:t>breakingnews</a:t>
            </a:r>
            <a:r>
              <a:rPr lang="en-US" altLang="zh-TW" dirty="0"/>
              <a:t>/1304926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54" y="1171109"/>
            <a:ext cx="5713491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42E0B70-B06B-D1D5-4902-FEB50D1538C0}"/>
              </a:ext>
            </a:extLst>
          </p:cNvPr>
          <p:cNvSpPr txBox="1"/>
          <p:nvPr/>
        </p:nvSpPr>
        <p:spPr>
          <a:xfrm>
            <a:off x="683568" y="6532657"/>
            <a:ext cx="655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Swaphub</a:t>
            </a:r>
            <a:r>
              <a:rPr lang="en-US" altLang="zh-TW" dirty="0"/>
              <a:t> </a:t>
            </a:r>
            <a:r>
              <a:rPr lang="zh-TW" altLang="en-US" dirty="0"/>
              <a:t>https://www.youtube.com/watch?v=r0IhWHQQtPA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08D22B-4E53-81C1-91FE-E8CEAE06F739}"/>
              </a:ext>
            </a:extLst>
          </p:cNvPr>
          <p:cNvSpPr txBox="1"/>
          <p:nvPr/>
        </p:nvSpPr>
        <p:spPr>
          <a:xfrm>
            <a:off x="971600" y="6165304"/>
            <a:ext cx="55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https://www.youtube.com/watch?v=8HEnt1NzfLg</a:t>
            </a:r>
          </a:p>
        </p:txBody>
      </p:sp>
    </p:spTree>
    <p:extLst>
      <p:ext uri="{BB962C8B-B14F-4D97-AF65-F5344CB8AC3E}">
        <p14:creationId xmlns:p14="http://schemas.microsoft.com/office/powerpoint/2010/main" val="321849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代購服務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過去提到代購，總會讓人聯想到跑單幫的人。他們出國替客戶帶回無法在國內買到的商品，或是避免高額的關稅，網路則讓代購服務變得更為多元。</a:t>
            </a:r>
            <a:endParaRPr lang="en-US" altLang="zh-TW" dirty="0"/>
          </a:p>
          <a:p>
            <a:r>
              <a:rPr lang="zh-TW" altLang="zh-TW" dirty="0"/>
              <a:t>最常見的代購服務是由位在其他國家的人代為採購當地特有的商品。有些商品雖然可以透過網路購買，但需支付高昂的運費，使得消費者望之卻步。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849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代購服務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代購服務大多是由買方提出需求，再由願意提供代購服務的個人提出雙方能夠接受的服務費後，進行代購。但在一段時日後，許多服務提供者也會主動發出代買訊息，讓有需求的人直接與其聯繫，達成銷售的目的</a:t>
            </a:r>
            <a:r>
              <a:rPr lang="zh-TW" altLang="en-US" dirty="0"/>
              <a:t>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96" y="2852936"/>
            <a:ext cx="5398624" cy="335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70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6.2.3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代購服務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除了直接購買商品外，近年來也出現了各種不同形式的代購服務。像是代為排隊以購買限量或熱門商品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zh-TW" dirty="0"/>
              <a:t>網路上也有一些以提供跑腿服務為主的社群網站。這些網站通常定位為提供各式各樣的臨時人力服務。這些臨時服務就包括了代為跑腿、面交、代購、排隊，甚至是遊戲的代練、接送小孩等。這些工作的難度並不高，但往往需要額外的時間來完成，因此，對買方而言，是以金錢換取時間；對賣方來說，當然就是以時間換取金錢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63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6.2.4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虛擬物品交易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除了實體商品的交易，也出現了僅存在於網路環境的虛擬物品交易。這些虛擬物品最常出現在網路遊戲中，因為線上遊戲的蓬勃發展，許多人為了獲取特殊的寶物或裝備，廢寢忘食的玩遊戲，這也帶動了一些新商機。</a:t>
            </a:r>
            <a:endParaRPr lang="en-US" altLang="zh-TW" dirty="0"/>
          </a:p>
          <a:p>
            <a:r>
              <a:rPr lang="zh-TW" altLang="zh-TW" dirty="0"/>
              <a:t>除了線上遊戲中存在虛擬商品外，許多數位化的物品，也都能在線上進行交易。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63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>
                <a:effectLst/>
              </a:rPr>
              <a:t>學習目標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8000" indent="-360000">
              <a:lnSpc>
                <a:spcPts val="3500"/>
              </a:lnSpc>
            </a:pPr>
            <a:r>
              <a:rPr lang="en-US" altLang="zh-TW" sz="2800" dirty="0"/>
              <a:t>C2C</a:t>
            </a:r>
            <a:r>
              <a:rPr lang="zh-TW" altLang="zh-TW" sz="2800" dirty="0"/>
              <a:t>與</a:t>
            </a:r>
            <a:r>
              <a:rPr lang="en-US" altLang="zh-TW" sz="2800" dirty="0"/>
              <a:t>C2B</a:t>
            </a:r>
            <a:r>
              <a:rPr lang="zh-TW" altLang="zh-TW" sz="2800" dirty="0"/>
              <a:t>電子商務的定義。</a:t>
            </a:r>
          </a:p>
          <a:p>
            <a:pPr marL="288000" indent="-360000">
              <a:lnSpc>
                <a:spcPts val="3500"/>
              </a:lnSpc>
            </a:pPr>
            <a:r>
              <a:rPr lang="zh-TW" altLang="zh-TW" sz="2800" dirty="0"/>
              <a:t>不同型式的</a:t>
            </a:r>
            <a:r>
              <a:rPr lang="en-US" altLang="zh-TW" sz="2800" dirty="0"/>
              <a:t>C2C</a:t>
            </a:r>
            <a:r>
              <a:rPr lang="zh-TW" altLang="zh-TW" sz="2800" dirty="0"/>
              <a:t>與</a:t>
            </a:r>
            <a:r>
              <a:rPr lang="en-US" altLang="zh-TW" sz="2800" dirty="0"/>
              <a:t>C2B</a:t>
            </a:r>
            <a:r>
              <a:rPr lang="zh-TW" altLang="zh-TW" sz="2800" dirty="0"/>
              <a:t>電子商務。</a:t>
            </a:r>
          </a:p>
          <a:p>
            <a:pPr marL="288000" indent="-360000">
              <a:lnSpc>
                <a:spcPts val="3500"/>
              </a:lnSpc>
            </a:pPr>
            <a:r>
              <a:rPr lang="en-US" altLang="zh-TW" sz="2800" dirty="0"/>
              <a:t>C2C</a:t>
            </a:r>
            <a:r>
              <a:rPr lang="zh-TW" altLang="zh-TW" sz="2800" dirty="0"/>
              <a:t>與</a:t>
            </a:r>
            <a:r>
              <a:rPr lang="en-US" altLang="zh-TW" sz="2800" dirty="0"/>
              <a:t>C2B</a:t>
            </a:r>
            <a:r>
              <a:rPr lang="zh-TW" altLang="zh-TW" sz="2800" dirty="0"/>
              <a:t>電子商務參與者所能得到的效益。</a:t>
            </a:r>
          </a:p>
          <a:p>
            <a:pPr marL="288000" indent="-360000">
              <a:lnSpc>
                <a:spcPts val="3500"/>
              </a:lnSpc>
            </a:pPr>
            <a:r>
              <a:rPr lang="en-US" altLang="zh-TW" sz="2800" dirty="0"/>
              <a:t>C2C</a:t>
            </a:r>
            <a:r>
              <a:rPr lang="zh-TW" altLang="zh-TW" sz="2800" dirty="0"/>
              <a:t>與</a:t>
            </a:r>
            <a:r>
              <a:rPr lang="en-US" altLang="zh-TW" sz="2800" dirty="0"/>
              <a:t>C2B</a:t>
            </a:r>
            <a:r>
              <a:rPr lang="zh-TW" altLang="zh-TW" sz="2800" dirty="0"/>
              <a:t>平臺服務提供商的獲利來源。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12"/>
          <p:cNvSpPr>
            <a:spLocks/>
          </p:cNvSpPr>
          <p:nvPr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168"/>
            <a:ext cx="2555639" cy="1916832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17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6.2.4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虛擬物品交易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52736"/>
            <a:ext cx="5756566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75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6.2.5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共享經濟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003300"/>
                </a:solidFill>
              </a:rPr>
              <a:t>共享經濟</a:t>
            </a:r>
            <a:r>
              <a:rPr lang="en-US" altLang="zh-TW" dirty="0">
                <a:solidFill>
                  <a:srgbClr val="003300"/>
                </a:solidFill>
              </a:rPr>
              <a:t> (Sharing Economy) </a:t>
            </a:r>
            <a:r>
              <a:rPr lang="zh-TW" altLang="zh-TW" dirty="0"/>
              <a:t>則是近年來相當受到重視的</a:t>
            </a:r>
            <a:r>
              <a:rPr lang="en-US" altLang="zh-TW" dirty="0"/>
              <a:t>C2C</a:t>
            </a:r>
            <a:r>
              <a:rPr lang="zh-TW" altLang="zh-TW" dirty="0"/>
              <a:t>電子商務。共享並不是全新的概念，一直以來，許多人思考著分享閒置的資源，以創造價值的方法，共乘就是一種分享車上閒置座位的概念。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 err="1">
                <a:solidFill>
                  <a:srgbClr val="FF0066"/>
                </a:solidFill>
              </a:rPr>
              <a:t>Zipcar</a:t>
            </a:r>
            <a:r>
              <a:rPr lang="zh-TW" altLang="zh-TW" dirty="0">
                <a:solidFill>
                  <a:srgbClr val="FF0066"/>
                </a:solidFill>
              </a:rPr>
              <a:t>雖被視為共享經濟的一種</a:t>
            </a:r>
            <a:r>
              <a:rPr lang="zh-TW" altLang="zh-TW" dirty="0"/>
              <a:t>，但並不是</a:t>
            </a:r>
            <a:r>
              <a:rPr lang="en-US" altLang="zh-TW" dirty="0"/>
              <a:t>C2C</a:t>
            </a:r>
            <a:r>
              <a:rPr lang="zh-TW" altLang="zh-TW" dirty="0"/>
              <a:t>的應用，而僅是另一種租車的型態。車子的所有權屬於企業，消費者只是以一種更有彈性的方式租用車輛。新興的共享經濟服務則大大顛覆了傳統的租用與共享概念，但同時也引發了許多新的問題。</a:t>
            </a:r>
            <a:endParaRPr lang="en-US" altLang="zh-TW" dirty="0"/>
          </a:p>
          <a:p>
            <a:r>
              <a:rPr lang="en-US" altLang="zh-TW" dirty="0"/>
              <a:t>https://</a:t>
            </a:r>
            <a:r>
              <a:rPr lang="en-US" altLang="zh-TW" dirty="0" err="1"/>
              <a:t>www.youtube.com</a:t>
            </a:r>
            <a:r>
              <a:rPr lang="en-US" altLang="zh-TW" dirty="0"/>
              <a:t>/</a:t>
            </a:r>
            <a:r>
              <a:rPr lang="en-US" altLang="zh-TW" dirty="0" err="1"/>
              <a:t>watch?v</a:t>
            </a:r>
            <a:r>
              <a:rPr lang="en-US" altLang="zh-TW" dirty="0"/>
              <a:t>=</a:t>
            </a:r>
            <a:r>
              <a:rPr lang="en-US" altLang="zh-TW" dirty="0" err="1"/>
              <a:t>Pzeo_Ol_OVw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2131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6.2.5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共享經濟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24744"/>
            <a:ext cx="581303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919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 </a:t>
            </a:r>
            <a:r>
              <a:rPr lang="en-US" altLang="zh-TW" dirty="0">
                <a:effectLst/>
              </a:rPr>
              <a:t>C2C</a:t>
            </a:r>
            <a:r>
              <a:rPr lang="zh-TW" altLang="zh-TW" dirty="0">
                <a:effectLst/>
              </a:rPr>
              <a:t>電子商務應用範例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FF0066"/>
                </a:solidFill>
              </a:rPr>
              <a:t>數字科技公司</a:t>
            </a:r>
            <a:r>
              <a:rPr lang="en-US" altLang="zh-TW" dirty="0">
                <a:solidFill>
                  <a:srgbClr val="FF0066"/>
                </a:solidFill>
              </a:rPr>
              <a:t> (http://www.addcn.com/)</a:t>
            </a:r>
            <a:r>
              <a:rPr lang="en-US" altLang="zh-TW" dirty="0"/>
              <a:t> </a:t>
            </a:r>
            <a:r>
              <a:rPr lang="zh-TW" altLang="zh-TW" dirty="0"/>
              <a:t>成立於</a:t>
            </a:r>
            <a:r>
              <a:rPr lang="en-US" altLang="zh-TW" dirty="0"/>
              <a:t>2007</a:t>
            </a:r>
            <a:r>
              <a:rPr lang="zh-TW" altLang="zh-TW" dirty="0"/>
              <a:t>年，以「用網路改變生活」為經營理念，創建了多個網路交易平臺，並於</a:t>
            </a:r>
            <a:r>
              <a:rPr lang="en-US" altLang="zh-TW" dirty="0"/>
              <a:t>2012</a:t>
            </a:r>
            <a:r>
              <a:rPr lang="zh-TW" altLang="zh-TW" dirty="0"/>
              <a:t>年登錄興櫃交易。旗下主要網站包括</a:t>
            </a:r>
            <a:r>
              <a:rPr lang="en-US" altLang="zh-TW" dirty="0"/>
              <a:t>8591</a:t>
            </a:r>
            <a:r>
              <a:rPr lang="zh-TW" altLang="zh-TW" dirty="0"/>
              <a:t>寶物交易網</a:t>
            </a:r>
            <a:r>
              <a:rPr lang="en-US" altLang="zh-TW" dirty="0"/>
              <a:t> ( 2004</a:t>
            </a:r>
            <a:r>
              <a:rPr lang="zh-TW" altLang="zh-TW" dirty="0"/>
              <a:t>年即已成立，當時屬數字科技公司前身艾德網</a:t>
            </a:r>
            <a:r>
              <a:rPr lang="en-US" altLang="zh-TW" dirty="0"/>
              <a:t> )</a:t>
            </a:r>
            <a:r>
              <a:rPr lang="zh-TW" altLang="zh-TW" dirty="0"/>
              <a:t>、</a:t>
            </a:r>
            <a:r>
              <a:rPr lang="en-US" altLang="zh-TW" dirty="0"/>
              <a:t>591</a:t>
            </a:r>
            <a:r>
              <a:rPr lang="zh-TW" altLang="zh-TW" dirty="0"/>
              <a:t>房屋交易網、</a:t>
            </a:r>
            <a:r>
              <a:rPr lang="en-US" altLang="zh-TW" dirty="0"/>
              <a:t>8891</a:t>
            </a:r>
            <a:r>
              <a:rPr lang="zh-TW" altLang="zh-TW" dirty="0"/>
              <a:t>汽車交易網等幾個以數字命名的網站，</a:t>
            </a:r>
            <a:r>
              <a:rPr lang="en-US" altLang="zh-TW" dirty="0"/>
              <a:t> 2012</a:t>
            </a:r>
            <a:r>
              <a:rPr lang="zh-TW" altLang="zh-TW" dirty="0"/>
              <a:t>年營收達到</a:t>
            </a:r>
            <a:r>
              <a:rPr lang="en-US" altLang="zh-TW" dirty="0"/>
              <a:t>8.46</a:t>
            </a:r>
            <a:r>
              <a:rPr lang="zh-TW" altLang="zh-TW" dirty="0"/>
              <a:t>億元新臺幣，</a:t>
            </a:r>
            <a:r>
              <a:rPr lang="zh-TW" altLang="zh-TW" dirty="0">
                <a:solidFill>
                  <a:srgbClr val="FF0066"/>
                </a:solidFill>
              </a:rPr>
              <a:t>其中</a:t>
            </a:r>
            <a:r>
              <a:rPr lang="en-US" altLang="zh-TW" dirty="0">
                <a:solidFill>
                  <a:srgbClr val="FF0066"/>
                </a:solidFill>
              </a:rPr>
              <a:t>8591</a:t>
            </a:r>
            <a:r>
              <a:rPr lang="zh-TW" altLang="zh-TW" dirty="0">
                <a:solidFill>
                  <a:srgbClr val="FF0066"/>
                </a:solidFill>
              </a:rPr>
              <a:t>業務為最大的營收來源，佔營收的四成</a:t>
            </a:r>
            <a:r>
              <a:rPr lang="zh-TW" altLang="zh-TW" dirty="0"/>
              <a:t>。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https://www.youtube.com/watch?v=tlJCZQIcxzM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https://www.518.com.tw/company-5LzKN7.html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066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 </a:t>
            </a:r>
            <a:r>
              <a:rPr lang="en-US" altLang="zh-TW" dirty="0">
                <a:effectLst/>
              </a:rPr>
              <a:t>C2C</a:t>
            </a:r>
            <a:r>
              <a:rPr lang="zh-TW" altLang="zh-TW" dirty="0">
                <a:effectLst/>
              </a:rPr>
              <a:t>電子商務應用範例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283039"/>
            <a:ext cx="5904655" cy="473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005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 </a:t>
            </a:r>
            <a:r>
              <a:rPr lang="en-US" altLang="zh-TW" dirty="0">
                <a:effectLst/>
              </a:rPr>
              <a:t>C2C</a:t>
            </a:r>
            <a:r>
              <a:rPr lang="zh-TW" altLang="zh-TW" dirty="0">
                <a:effectLst/>
              </a:rPr>
              <a:t>電子商務應用範例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上述的四個網站中，除了</a:t>
            </a:r>
            <a:r>
              <a:rPr lang="en-US" altLang="zh-TW" dirty="0"/>
              <a:t>101</a:t>
            </a:r>
            <a:r>
              <a:rPr lang="zh-TW" altLang="zh-TW" dirty="0"/>
              <a:t>原創</a:t>
            </a:r>
            <a:r>
              <a:rPr lang="en-US" altLang="zh-TW" dirty="0"/>
              <a:t>T</a:t>
            </a:r>
            <a:r>
              <a:rPr lang="zh-TW" altLang="zh-TW" dirty="0"/>
              <a:t>恤外，皆是以</a:t>
            </a:r>
            <a:r>
              <a:rPr lang="en-US" altLang="zh-TW" dirty="0"/>
              <a:t>C2C</a:t>
            </a:r>
            <a:r>
              <a:rPr lang="zh-TW" altLang="zh-TW" dirty="0"/>
              <a:t>電子商務為出發點建置，讓有需求的民眾直接透過網路接觸，達成交易。</a:t>
            </a:r>
            <a:r>
              <a:rPr lang="en-US" altLang="zh-TW" dirty="0"/>
              <a:t>101</a:t>
            </a:r>
            <a:r>
              <a:rPr lang="zh-TW" altLang="zh-TW" dirty="0"/>
              <a:t>原創</a:t>
            </a:r>
            <a:r>
              <a:rPr lang="en-US" altLang="zh-TW" dirty="0"/>
              <a:t>T</a:t>
            </a:r>
            <a:r>
              <a:rPr lang="zh-TW" altLang="zh-TW" dirty="0"/>
              <a:t>恤雖然是經營</a:t>
            </a:r>
            <a:r>
              <a:rPr lang="en-US" altLang="zh-TW" dirty="0"/>
              <a:t>B2C</a:t>
            </a:r>
            <a:r>
              <a:rPr lang="zh-TW" altLang="zh-TW" dirty="0"/>
              <a:t>的電子商務活動，但其</a:t>
            </a:r>
            <a:r>
              <a:rPr lang="en-US" altLang="zh-TW" dirty="0"/>
              <a:t>T</a:t>
            </a:r>
            <a:r>
              <a:rPr lang="zh-TW" altLang="zh-TW" dirty="0"/>
              <a:t>恤的圖案，都是透過網路徵求設計版圖，許多個人設計師會參與競賽，提供原創設計。這個方式，也使其設計更符合當時的市場偏好。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2521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 </a:t>
            </a:r>
            <a:r>
              <a:rPr lang="en-US" altLang="zh-TW" dirty="0">
                <a:effectLst/>
              </a:rPr>
              <a:t>C2C</a:t>
            </a:r>
            <a:r>
              <a:rPr lang="zh-TW" altLang="zh-TW" dirty="0">
                <a:effectLst/>
              </a:rPr>
              <a:t>電子商務應用範例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83993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2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 </a:t>
            </a:r>
            <a:r>
              <a:rPr lang="en-US" altLang="zh-TW" dirty="0">
                <a:effectLst/>
              </a:rPr>
              <a:t>C2C</a:t>
            </a:r>
            <a:r>
              <a:rPr lang="zh-TW" altLang="zh-TW" dirty="0">
                <a:effectLst/>
              </a:rPr>
              <a:t>電子商務應用範例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8591</a:t>
            </a:r>
            <a:r>
              <a:rPr lang="zh-TW" altLang="zh-TW" dirty="0"/>
              <a:t>寶物交易網的成功模式，在</a:t>
            </a:r>
            <a:r>
              <a:rPr lang="en-US" altLang="zh-TW" dirty="0"/>
              <a:t>2007</a:t>
            </a:r>
            <a:r>
              <a:rPr lang="zh-TW" altLang="zh-TW" dirty="0"/>
              <a:t>年數字科技公司成立後，再度被應用到其他領域，首先便是</a:t>
            </a:r>
            <a:r>
              <a:rPr lang="en-US" altLang="zh-TW" dirty="0"/>
              <a:t>591</a:t>
            </a:r>
            <a:r>
              <a:rPr lang="zh-TW" altLang="zh-TW" dirty="0"/>
              <a:t>租屋網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8891</a:t>
            </a:r>
            <a:r>
              <a:rPr lang="zh-TW" altLang="zh-TW" dirty="0"/>
              <a:t>汽車交易網同樣是在</a:t>
            </a:r>
            <a:r>
              <a:rPr lang="en-US" altLang="zh-TW" dirty="0"/>
              <a:t>2007</a:t>
            </a:r>
            <a:r>
              <a:rPr lang="zh-TW" altLang="zh-TW" dirty="0"/>
              <a:t>年成立，針對「行」的問題，讓使用者進行汽車或機車的二手交易，其營運模式與前兩個網站差異不大，不再詳述。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0247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 </a:t>
            </a:r>
            <a:r>
              <a:rPr lang="en-US" altLang="zh-TW" dirty="0">
                <a:effectLst/>
              </a:rPr>
              <a:t>C2C</a:t>
            </a:r>
            <a:r>
              <a:rPr lang="zh-TW" altLang="zh-TW" dirty="0">
                <a:effectLst/>
              </a:rPr>
              <a:t>電子商務應用範例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88595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691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6.4</a:t>
            </a:r>
            <a:r>
              <a:rPr lang="zh-TW" altLang="en-US" dirty="0"/>
              <a:t>  </a:t>
            </a:r>
            <a:r>
              <a:rPr lang="en-US" altLang="zh-TW" dirty="0">
                <a:effectLst/>
              </a:rPr>
              <a:t>C2B</a:t>
            </a:r>
            <a:r>
              <a:rPr lang="zh-TW" altLang="zh-TW" dirty="0">
                <a:effectLst/>
              </a:rPr>
              <a:t>電子商務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effectLst/>
              </a:rPr>
              <a:t>-</a:t>
            </a:r>
            <a:r>
              <a:rPr lang="zh-TW" altLang="en-US" dirty="0">
                <a:effectLst/>
              </a:rPr>
              <a:t>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6.4.1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電子商務的定義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66"/>
                </a:solidFill>
              </a:rPr>
              <a:t>C2B</a:t>
            </a:r>
            <a:r>
              <a:rPr lang="zh-TW" altLang="zh-TW" dirty="0">
                <a:solidFill>
                  <a:srgbClr val="FF0066"/>
                </a:solidFill>
              </a:rPr>
              <a:t>的商務活動係指消費者是交易活動的主導者</a:t>
            </a:r>
            <a:r>
              <a:rPr lang="zh-TW" altLang="zh-TW" dirty="0"/>
              <a:t>，由其先提出商品需求，才進行購買活動。因此，其不同於</a:t>
            </a:r>
            <a:r>
              <a:rPr lang="en-US" altLang="zh-TW" dirty="0"/>
              <a:t>B2C</a:t>
            </a:r>
            <a:r>
              <a:rPr lang="zh-TW" altLang="zh-TW" dirty="0"/>
              <a:t>、</a:t>
            </a:r>
            <a:r>
              <a:rPr lang="en-US" altLang="zh-TW" dirty="0"/>
              <a:t>B2B</a:t>
            </a:r>
            <a:r>
              <a:rPr lang="zh-TW" altLang="zh-TW" dirty="0"/>
              <a:t>、</a:t>
            </a:r>
            <a:r>
              <a:rPr lang="en-US" altLang="zh-TW" dirty="0"/>
              <a:t>C2C</a:t>
            </a:r>
            <a:r>
              <a:rPr lang="zh-TW" altLang="zh-TW" dirty="0"/>
              <a:t>等商務活動，以賣方及買方的角色來定義，而是強調買方決定了交易的進行過程與內容，企業則是相對配合，以滿足買方的需求。</a:t>
            </a:r>
            <a:endParaRPr lang="en-US" altLang="zh-TW" dirty="0"/>
          </a:p>
          <a:p>
            <a:r>
              <a:rPr lang="zh-TW" altLang="zh-TW" dirty="0"/>
              <a:t>實際交易中，</a:t>
            </a:r>
            <a:r>
              <a:rPr lang="en-US" altLang="zh-TW" dirty="0">
                <a:solidFill>
                  <a:srgbClr val="FF0066"/>
                </a:solidFill>
              </a:rPr>
              <a:t>C2B</a:t>
            </a:r>
            <a:r>
              <a:rPr lang="zh-TW" altLang="zh-TW" dirty="0">
                <a:solidFill>
                  <a:srgbClr val="FF0066"/>
                </a:solidFill>
              </a:rPr>
              <a:t>的狀況並不多見。這是因為要自行集結足夠的消費者人數並不容易</a:t>
            </a:r>
            <a:r>
              <a:rPr lang="zh-TW" altLang="zh-TW" dirty="0"/>
              <a:t>。</a:t>
            </a:r>
            <a:endParaRPr lang="en-US" altLang="zh-TW" dirty="0"/>
          </a:p>
          <a:p>
            <a:r>
              <a:rPr lang="zh-TW" altLang="zh-TW" dirty="0"/>
              <a:t>自行集結人數的難度，在網路時代被大幅的降低。消費者透過網路，有機會找到更多志同道合的朋友，快速達到人數的門檻。對於需求人數少的商品，消費者在網路上有機會找到更多的可能賣家，在比價更容易的情況下，也能夠以更合理的價格，取得自己期望的商品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260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 </a:t>
            </a:r>
            <a:r>
              <a:rPr lang="zh-TW" altLang="zh-TW" dirty="0">
                <a:effectLst/>
              </a:rPr>
              <a:t>顧客對顧客</a:t>
            </a:r>
            <a:r>
              <a:rPr lang="en-US" altLang="zh-TW" dirty="0">
                <a:effectLst/>
              </a:rPr>
              <a:t> C2C </a:t>
            </a:r>
            <a:r>
              <a:rPr lang="zh-TW" altLang="zh-TW" dirty="0">
                <a:effectLst/>
              </a:rPr>
              <a:t>的電子商務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所謂顧客對顧客的商務活動是指</a:t>
            </a:r>
            <a:r>
              <a:rPr lang="zh-TW" altLang="zh-TW" dirty="0">
                <a:highlight>
                  <a:srgbClr val="FFFF00"/>
                </a:highlight>
              </a:rPr>
              <a:t>買方與賣方的角色</a:t>
            </a:r>
            <a:r>
              <a:rPr lang="zh-TW" altLang="zh-TW" dirty="0"/>
              <a:t>都是由社會中的個人所扮演。這樣的觀念可以回溯到遠古時代的以物易物，每個人都有自身專長的活動，大家以自己勞力生產的產品，交換其他人的收穫。在以物易物的社會中，</a:t>
            </a:r>
            <a:r>
              <a:rPr lang="zh-TW" altLang="zh-TW" dirty="0">
                <a:highlight>
                  <a:srgbClr val="FFFF00"/>
                </a:highlight>
              </a:rPr>
              <a:t>每個人都是商品的供給者，也都是商品的需求者</a:t>
            </a:r>
            <a:r>
              <a:rPr lang="zh-TW" altLang="zh-TW" dirty="0"/>
              <a:t>。</a:t>
            </a:r>
            <a:endParaRPr lang="en-US" altLang="zh-TW" dirty="0"/>
          </a:p>
          <a:p>
            <a:r>
              <a:rPr lang="zh-TW" altLang="zh-TW" dirty="0"/>
              <a:t>隨著生產技術的進步，人類開始有了專業分工，大量生產單一商品，作為銷售用途，也開始了更為複雜的商業活動。銷售商品及服務的組織出現，這正是所謂的企業。</a:t>
            </a:r>
            <a:endParaRPr lang="en-US" altLang="zh-TW" dirty="0"/>
          </a:p>
          <a:p>
            <a:r>
              <a:rPr lang="en-US" altLang="zh-TW" dirty="0">
                <a:solidFill>
                  <a:srgbClr val="FF0066"/>
                </a:solidFill>
                <a:highlight>
                  <a:srgbClr val="FFFF00"/>
                </a:highlight>
              </a:rPr>
              <a:t>C2C</a:t>
            </a:r>
            <a:r>
              <a:rPr lang="zh-TW" altLang="zh-TW" dirty="0">
                <a:solidFill>
                  <a:srgbClr val="FF0066"/>
                </a:solidFill>
                <a:highlight>
                  <a:srgbClr val="FFFF00"/>
                </a:highlight>
              </a:rPr>
              <a:t>商務最常被使用在二手商品的交易</a:t>
            </a:r>
            <a:r>
              <a:rPr lang="zh-TW" altLang="zh-TW" dirty="0"/>
              <a:t>，這是因為一般消費者並非專職的商品生產者，因此用來銷售的商品多半也是自己過去所購買的。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21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6.4.1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電子商務的定義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隨著消費者對產品資訊的了解增加，也願意多支付一些費用，以獲取更符合自身需求的商品，創造了更多訂製商品的機會。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44105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9557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>
                <a:solidFill>
                  <a:srgbClr val="660066"/>
                </a:solidFill>
                <a:effectLst/>
              </a:rPr>
              <a:t>6.4.1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電子商務的定義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幾種常見的顧客對企業的電子商務商業模式，在下一節，將對這幾種模式做更詳細的說明：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網路揪團：</a:t>
            </a:r>
            <a:r>
              <a:rPr lang="zh-TW" altLang="zh-TW" dirty="0"/>
              <a:t>透過在網路上集結大量的消費者，向廠商議價，達到以量制價的目的。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個性化訂製：</a:t>
            </a:r>
            <a:r>
              <a:rPr lang="zh-TW" altLang="zh-TW" dirty="0"/>
              <a:t>由消費者提出自己的需求，尋求廠商報價，而取得符合個人需求的商品。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反向拍賣：</a:t>
            </a:r>
            <a:r>
              <a:rPr lang="zh-TW" altLang="zh-TW" dirty="0"/>
              <a:t>由消費者提出願意支付的價錢，再由能提供服務的廠商競價，最低價者得標。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16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6.4.2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促成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電子商務的因素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C2B</a:t>
            </a:r>
            <a:r>
              <a:rPr lang="zh-TW" altLang="zh-TW" dirty="0"/>
              <a:t>電子商務的興盛，可歸因為下列幾個因素：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雙向溝通媒介的成熟：</a:t>
            </a:r>
            <a:r>
              <a:rPr lang="zh-TW" altLang="zh-TW" dirty="0"/>
              <a:t>相較於傳統單向溝通媒體，網際網路提供了各種一對一、一對多與多對多的溝通工具。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消費意識的抬頭：</a:t>
            </a:r>
            <a:r>
              <a:rPr lang="zh-TW" altLang="zh-TW" dirty="0"/>
              <a:t>近年來消費者對於自身權力的認知日益高漲，不再只是被動地接受廠商提供的商品，更積極地表達自己的期待與偏好，也更追求需求的滿足。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資訊的普及：</a:t>
            </a:r>
            <a:r>
              <a:rPr lang="zh-TW" altLang="zh-TW" dirty="0"/>
              <a:t>網際網路提高了資訊透明度，消費者能夠取得的商品資訊更加完整。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技術的精進：</a:t>
            </a:r>
            <a:r>
              <a:rPr lang="zh-TW" altLang="zh-TW" dirty="0"/>
              <a:t>過去客製化產品不普及的一個重要因素在於成本考量。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1402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6.5</a:t>
            </a:r>
            <a:r>
              <a:rPr lang="zh-TW" altLang="en-US" dirty="0"/>
              <a:t>  </a:t>
            </a:r>
            <a:r>
              <a:rPr lang="en-US" altLang="zh-TW" dirty="0">
                <a:effectLst/>
              </a:rPr>
              <a:t>C2B</a:t>
            </a:r>
            <a:r>
              <a:rPr lang="zh-TW" altLang="zh-TW" dirty="0">
                <a:effectLst/>
              </a:rPr>
              <a:t>電子商務的類型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C2B</a:t>
            </a:r>
            <a:r>
              <a:rPr lang="zh-TW" altLang="zh-TW" dirty="0"/>
              <a:t>電子商務的類型可大致分為</a:t>
            </a:r>
            <a:r>
              <a:rPr lang="zh-TW" altLang="zh-TW" dirty="0">
                <a:solidFill>
                  <a:srgbClr val="FF0066"/>
                </a:solidFill>
              </a:rPr>
              <a:t>網路揪團、個性化訂製以及反向拍賣</a:t>
            </a:r>
            <a:r>
              <a:rPr lang="zh-TW" altLang="zh-TW" dirty="0"/>
              <a:t>等三大類型，以下將針對此三類進行介紹。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1606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網路揪團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FF0066"/>
                </a:solidFill>
              </a:rPr>
              <a:t>團購</a:t>
            </a:r>
            <a:r>
              <a:rPr lang="zh-TW" altLang="zh-TW" dirty="0"/>
              <a:t>是近年來相當盛行的經營方式，其出現的主要原因在於商家一直以來都常會使用差別定價，以吸引買方購買更多的商品。當買方大量購買時，可獲得價格上的優惠。</a:t>
            </a:r>
            <a:endParaRPr lang="en-US" altLang="zh-TW" dirty="0"/>
          </a:p>
          <a:p>
            <a:r>
              <a:rPr lang="zh-TW" altLang="zh-TW" dirty="0"/>
              <a:t>臺灣最早出現的團購網站可以回溯到</a:t>
            </a:r>
            <a:r>
              <a:rPr lang="zh-TW" altLang="zh-TW" dirty="0">
                <a:solidFill>
                  <a:srgbClr val="FF0066"/>
                </a:solidFill>
              </a:rPr>
              <a:t>臺大</a:t>
            </a:r>
            <a:r>
              <a:rPr lang="en-US" altLang="zh-TW" dirty="0">
                <a:solidFill>
                  <a:srgbClr val="FF0066"/>
                </a:solidFill>
              </a:rPr>
              <a:t>BBS</a:t>
            </a:r>
            <a:r>
              <a:rPr lang="zh-TW" altLang="zh-TW" dirty="0">
                <a:solidFill>
                  <a:srgbClr val="FF0066"/>
                </a:solidFill>
              </a:rPr>
              <a:t>站</a:t>
            </a:r>
            <a:r>
              <a:rPr lang="en-US" altLang="zh-TW" dirty="0">
                <a:solidFill>
                  <a:srgbClr val="FF0066"/>
                </a:solidFill>
              </a:rPr>
              <a:t>PTT</a:t>
            </a:r>
            <a:r>
              <a:rPr lang="zh-TW" altLang="zh-TW" dirty="0">
                <a:solidFill>
                  <a:srgbClr val="FF0066"/>
                </a:solidFill>
              </a:rPr>
              <a:t>的合購版</a:t>
            </a:r>
            <a:r>
              <a:rPr lang="en-US" altLang="zh-TW" dirty="0">
                <a:solidFill>
                  <a:srgbClr val="FF0066"/>
                </a:solidFill>
              </a:rPr>
              <a:t> (</a:t>
            </a:r>
            <a:r>
              <a:rPr lang="en-US" altLang="zh-TW" dirty="0" err="1">
                <a:solidFill>
                  <a:srgbClr val="FF0066"/>
                </a:solidFill>
              </a:rPr>
              <a:t>BuyTogether</a:t>
            </a:r>
            <a:r>
              <a:rPr lang="en-US" altLang="zh-TW" dirty="0">
                <a:solidFill>
                  <a:srgbClr val="FF0066"/>
                </a:solidFill>
              </a:rPr>
              <a:t>)</a:t>
            </a:r>
            <a:r>
              <a:rPr lang="zh-TW" altLang="zh-TW" dirty="0"/>
              <a:t>。其運作方式是由想發起團購的人，在版上開啟一個新話題，有興趣加入的人，就回覆開版的版主，成為該團購活動的一員。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4184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網路揪團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79" y="1700808"/>
            <a:ext cx="6183481" cy="394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20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網路揪團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隨著</a:t>
            </a:r>
            <a:r>
              <a:rPr lang="en-US" altLang="zh-TW" dirty="0"/>
              <a:t>WWW</a:t>
            </a:r>
            <a:r>
              <a:rPr lang="zh-TW" altLang="zh-TW" dirty="0"/>
              <a:t>的盛行，類似</a:t>
            </a:r>
            <a:r>
              <a:rPr lang="en-US" altLang="zh-TW" dirty="0"/>
              <a:t>BBS</a:t>
            </a:r>
            <a:r>
              <a:rPr lang="zh-TW" altLang="zh-TW" dirty="0"/>
              <a:t>上團購版運作方式的團購話題也開始出現在許多的論壇中。這些網友的背景雖然不如</a:t>
            </a:r>
            <a:r>
              <a:rPr lang="en-US" altLang="zh-TW" dirty="0"/>
              <a:t>BBS</a:t>
            </a:r>
            <a:r>
              <a:rPr lang="zh-TW" altLang="zh-TW" dirty="0"/>
              <a:t>站一致，但因長期在站上互動，也建立了情誼，加上同站網友的口碑或從眾效應，使得團購活動一直都很熱絡。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93919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網路揪團</a:t>
            </a:r>
            <a:endParaRPr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632131" cy="461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618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網路揪團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另一個較具公信力的團購發起者則是社群網站的經營者。社群網站集結了一群有共同背景或興趣的人，這些人透過在平臺上的口碑與資訊分享，而產生了對特定商品的偏好或期待。</a:t>
            </a:r>
            <a:endParaRPr lang="en-US" altLang="zh-TW" dirty="0"/>
          </a:p>
          <a:p>
            <a:r>
              <a:rPr lang="zh-TW" altLang="zh-TW" dirty="0"/>
              <a:t>隨著社交網絡網站</a:t>
            </a:r>
            <a:r>
              <a:rPr lang="en-US" altLang="zh-TW" dirty="0"/>
              <a:t>Facebook</a:t>
            </a:r>
            <a:r>
              <a:rPr lang="zh-TW" altLang="zh-TW" dirty="0"/>
              <a:t>風行，團購活動也在此平臺上快速發展。有些個人的團購主建置了團購社團，就如同過去在個人部落格發起團購一樣。而像愛合購這類的平臺業者，也在</a:t>
            </a:r>
            <a:r>
              <a:rPr lang="en-US" altLang="zh-TW" dirty="0"/>
              <a:t>Facebook</a:t>
            </a:r>
            <a:r>
              <a:rPr lang="zh-TW" altLang="zh-TW" dirty="0"/>
              <a:t>上建立了粉絲專頁，使得</a:t>
            </a:r>
            <a:r>
              <a:rPr lang="en-US" altLang="zh-TW" dirty="0"/>
              <a:t>Facebook</a:t>
            </a:r>
            <a:r>
              <a:rPr lang="zh-TW" altLang="zh-TW" dirty="0"/>
              <a:t>成為近年來極受重視的團購平臺。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9004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網路揪團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網路揪團可以分成兩種不同的類型。第一種類型是由於商家會以數量進行差別定價，或是達到數量門檻後，提供免費優惠。消費者於是透過在網路上的社群中揪團的方式，達成數量的門檻，以得到折扣。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6264696" cy="377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9FE9F6A-4679-0943-9A94-511873994B38}"/>
              </a:ext>
            </a:extLst>
          </p:cNvPr>
          <p:cNvSpPr txBox="1"/>
          <p:nvPr/>
        </p:nvSpPr>
        <p:spPr>
          <a:xfrm>
            <a:off x="899592" y="6534834"/>
            <a:ext cx="561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https://www.youtube.com/watch?v=fNASNBXLwTQ</a:t>
            </a:r>
          </a:p>
        </p:txBody>
      </p:sp>
    </p:spTree>
    <p:extLst>
      <p:ext uri="{BB962C8B-B14F-4D97-AF65-F5344CB8AC3E}">
        <p14:creationId xmlns:p14="http://schemas.microsoft.com/office/powerpoint/2010/main" val="393033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 </a:t>
            </a:r>
            <a:r>
              <a:rPr lang="zh-TW" altLang="zh-TW" dirty="0">
                <a:effectLst/>
              </a:rPr>
              <a:t>顧客對顧客</a:t>
            </a:r>
            <a:r>
              <a:rPr lang="en-US" altLang="zh-TW" dirty="0">
                <a:effectLst/>
              </a:rPr>
              <a:t> C2C </a:t>
            </a:r>
            <a:r>
              <a:rPr lang="zh-TW" altLang="zh-TW" dirty="0">
                <a:effectLst/>
              </a:rPr>
              <a:t>的電子商務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>
              <a:lnSpc>
                <a:spcPts val="1000"/>
              </a:lnSpc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535605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703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網路揪團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zh-TW" altLang="zh-TW" dirty="0"/>
              <a:t>第二類則是目前大行其道的團購網，如</a:t>
            </a:r>
            <a:r>
              <a:rPr lang="en-US" altLang="zh-TW" dirty="0" err="1"/>
              <a:t>Groupon</a:t>
            </a:r>
            <a:r>
              <a:rPr lang="zh-TW" altLang="zh-TW" dirty="0"/>
              <a:t>、</a:t>
            </a:r>
            <a:r>
              <a:rPr lang="en-US" altLang="zh-TW" dirty="0" err="1"/>
              <a:t>Gomaji</a:t>
            </a:r>
            <a:r>
              <a:rPr lang="zh-TW" altLang="zh-TW" dirty="0"/>
              <a:t>等，其與過去所熟知的網路揪團不太相同。這類團購網的團購活動是由廠商所發起，由廠商在網路上提供限量的優惠價格讓消費者購買。通常這樣的價格係大量採購的優惠價，因此才引用了團購的觀念。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7079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網路揪團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在網路上負責揪團的人被稱為主購。過去在討論</a:t>
            </a:r>
            <a:r>
              <a:rPr lang="en-US" altLang="zh-TW" dirty="0"/>
              <a:t>C2B</a:t>
            </a:r>
            <a:r>
              <a:rPr lang="zh-TW" altLang="zh-TW" dirty="0"/>
              <a:t>電子商務時，主購是一般的消費者，不過，現在有許多由一般消費者轉型的專業團購主，除了自行揪團採購商品外，也會接受廠商委託，於試用商品後撰寫分享文並發起團購。此外，也有很多團購是由企業所發起。作為主購的企業有三種類型，</a:t>
            </a:r>
            <a:r>
              <a:rPr lang="zh-TW" altLang="zh-TW" dirty="0">
                <a:solidFill>
                  <a:srgbClr val="FF0066"/>
                </a:solidFill>
              </a:rPr>
              <a:t>第一類是產品的供應商</a:t>
            </a:r>
            <a:r>
              <a:rPr lang="zh-TW" altLang="zh-TW" dirty="0"/>
              <a:t>，許多小型企業透過團購網將自家商品以團購價格上架銷售，以達到推廣的目標。</a:t>
            </a:r>
            <a:r>
              <a:rPr lang="zh-TW" altLang="zh-TW" dirty="0">
                <a:solidFill>
                  <a:srgbClr val="FF0066"/>
                </a:solidFill>
              </a:rPr>
              <a:t>第二類是小型商家開源的方式</a:t>
            </a:r>
            <a:r>
              <a:rPr lang="zh-TW" altLang="zh-TW" dirty="0"/>
              <a:t>，其在網路上揪團，以自家商店作為面交取貨的地點，讓消費者前往商家取貨，一方面可以接觸到更多消費者，創造銷售自家商品的機會，另一方面則可增加收入。</a:t>
            </a:r>
            <a:r>
              <a:rPr lang="zh-TW" altLang="zh-TW" dirty="0">
                <a:solidFill>
                  <a:srgbClr val="FF0066"/>
                </a:solidFill>
              </a:rPr>
              <a:t>第三類則是團購平臺的經營者自己所發起的團購，在提供網友服務的同時，也可獲得營</a:t>
            </a:r>
            <a:r>
              <a:rPr lang="zh-TW" altLang="zh-TW" dirty="0"/>
              <a:t>收。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4856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6.5.1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網路揪團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0317"/>
            <a:ext cx="588058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55C05F7-4D00-134B-A8A1-D897DFA3D097}"/>
              </a:ext>
            </a:extLst>
          </p:cNvPr>
          <p:cNvSpPr txBox="1"/>
          <p:nvPr/>
        </p:nvSpPr>
        <p:spPr>
          <a:xfrm>
            <a:off x="1841915" y="593467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https://www.ihergo.com/mobile/fast;jsessionid=14BA2251B7B47DDE980F1EA3FF01F786.worker7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924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個性化訂製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隨著消費者對於個人化商品需求的出現，企業推出了</a:t>
            </a:r>
            <a:r>
              <a:rPr lang="zh-TW" altLang="zh-TW" dirty="0">
                <a:solidFill>
                  <a:srgbClr val="FF0066"/>
                </a:solidFill>
              </a:rPr>
              <a:t>訂製的服務</a:t>
            </a:r>
            <a:r>
              <a:rPr lang="zh-TW" altLang="zh-TW" dirty="0"/>
              <a:t>。消費者提出自己的需求之後，再尋找適合的賣家。過去，訂製的成本相當高昂，因此在執行上並不容易，大多數的消費者只能選擇購買商家大量生產的商品。</a:t>
            </a:r>
            <a:endParaRPr lang="en-US" altLang="zh-TW" dirty="0"/>
          </a:p>
          <a:p>
            <a:r>
              <a:rPr lang="zh-TW" altLang="zh-TW" dirty="0"/>
              <a:t>若是個人想要依照自己的喜好訂製服裝，費用往往過高。有鑑於消費者想要擁有自己設計的服裝，網路上即出現了許多可訂製自行設計服裝的網站，特別是一些讓年輕人能穿出自我風格的</a:t>
            </a:r>
            <a:r>
              <a:rPr lang="en-US" altLang="zh-TW" dirty="0"/>
              <a:t>T</a:t>
            </a:r>
            <a:r>
              <a:rPr lang="zh-TW" altLang="zh-TW" dirty="0"/>
              <a:t>恤訂製網，吸引了不少消費者前往。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5745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6.5.2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個性化訂製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12776"/>
            <a:ext cx="5761295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2544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6.5.3  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反向拍賣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003300"/>
                </a:solidFill>
              </a:rPr>
              <a:t>反向拍賣</a:t>
            </a:r>
            <a:r>
              <a:rPr lang="en-US" altLang="zh-TW" dirty="0">
                <a:solidFill>
                  <a:srgbClr val="003300"/>
                </a:solidFill>
              </a:rPr>
              <a:t> (reverse auction) </a:t>
            </a:r>
            <a:r>
              <a:rPr lang="zh-TW" altLang="zh-TW" dirty="0"/>
              <a:t>是一種</a:t>
            </a:r>
            <a:r>
              <a:rPr lang="zh-TW" altLang="zh-TW" dirty="0">
                <a:solidFill>
                  <a:srgbClr val="FF0066"/>
                </a:solidFill>
              </a:rPr>
              <a:t>賣方多於買方的情況下所發展出來的拍賣方式</a:t>
            </a:r>
            <a:r>
              <a:rPr lang="zh-TW" altLang="zh-TW" dirty="0"/>
              <a:t>。由於賣方多，因此買方有較高的議價能力，可以選擇自己想要的商品或價格購買。在這個情況下，買方可以開出自己的需求條件，再選擇對自己最有利的商品。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611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6.5.3  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反向拍賣</a:t>
            </a:r>
            <a:endParaRPr lang="zh-TW" altLang="en-US" sz="2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48" y="1412776"/>
            <a:ext cx="56918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1906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6.6</a:t>
            </a:r>
            <a:r>
              <a:rPr lang="en-US" altLang="zh-TW" dirty="0">
                <a:effectLst/>
              </a:rPr>
              <a:t>  C2B</a:t>
            </a:r>
            <a:r>
              <a:rPr lang="zh-TW" altLang="zh-TW" dirty="0">
                <a:effectLst/>
              </a:rPr>
              <a:t>電子商務應用範例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愛合購</a:t>
            </a:r>
            <a:r>
              <a:rPr lang="en-US" altLang="zh-TW" dirty="0"/>
              <a:t> (www.ihergo.com.tw) </a:t>
            </a:r>
            <a:r>
              <a:rPr lang="zh-TW" altLang="zh-TW" dirty="0"/>
              <a:t>是在</a:t>
            </a:r>
            <a:r>
              <a:rPr lang="en-US" altLang="zh-TW" dirty="0"/>
              <a:t>2007</a:t>
            </a:r>
            <a:r>
              <a:rPr lang="zh-TW" altLang="zh-TW" dirty="0"/>
              <a:t>年成立的網路團購平臺。在此之前，臺灣的團購風氣雖然很盛，但並不存在專為團購設計的網站。想要揪團的消費者，只能運用既有的人際關係，或是透過純文字介面的</a:t>
            </a:r>
            <a:r>
              <a:rPr lang="en-US" altLang="zh-TW" dirty="0"/>
              <a:t>BBS</a:t>
            </a:r>
            <a:r>
              <a:rPr lang="zh-TW" altLang="zh-TW" dirty="0"/>
              <a:t>平臺進行。這個方式有幾個主要的缺點：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操作介面不易學習：</a:t>
            </a:r>
            <a:r>
              <a:rPr lang="zh-TW" altLang="zh-TW" dirty="0"/>
              <a:t>由於是純文字指令式的操作環境，對許多使用者而言，親和力不夠高，也難以學習其應用。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缺乏參與人員的驗證機制：</a:t>
            </a:r>
            <a:r>
              <a:rPr lang="zh-TW" altLang="zh-TW" dirty="0"/>
              <a:t>雖然成為</a:t>
            </a:r>
            <a:r>
              <a:rPr lang="en-US" altLang="zh-TW" dirty="0"/>
              <a:t>BBS</a:t>
            </a:r>
            <a:r>
              <a:rPr lang="zh-TW" altLang="zh-TW" dirty="0"/>
              <a:t>站會員需通過電子郵件信箱的認證，站上也存在所謂的黑名單，讓合購的參與者得以評估參與的人員。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4937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6.6</a:t>
            </a:r>
            <a:r>
              <a:rPr lang="en-US" altLang="zh-TW" dirty="0">
                <a:effectLst/>
              </a:rPr>
              <a:t>  C2B</a:t>
            </a:r>
            <a:r>
              <a:rPr lang="zh-TW" altLang="zh-TW" dirty="0">
                <a:effectLst/>
              </a:rPr>
              <a:t>電子商務應用範例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在發現團購強大的吸引力，且當時缺乏好用的團購平臺的情況下，愛合購成立了。除了提供圖形化方便操作的使用者介面外，更重要的是其確實反應了消費者的需求，因此很快就吸引了消費者的注意，</a:t>
            </a:r>
            <a:r>
              <a:rPr lang="en-US" altLang="zh-TW" dirty="0"/>
              <a:t>2010</a:t>
            </a:r>
            <a:r>
              <a:rPr lang="zh-TW" altLang="zh-TW" dirty="0"/>
              <a:t>年更創造了</a:t>
            </a:r>
            <a:r>
              <a:rPr lang="en-US" altLang="zh-TW" dirty="0"/>
              <a:t>10.2</a:t>
            </a:r>
            <a:r>
              <a:rPr lang="zh-TW" altLang="zh-TW" dirty="0"/>
              <a:t>億元新幣的成交量，也帶動了相當多商品的團購風潮。</a:t>
            </a:r>
            <a:endParaRPr lang="en-US" altLang="zh-TW" dirty="0"/>
          </a:p>
          <a:p>
            <a:r>
              <a:rPr lang="zh-TW" altLang="zh-TW" dirty="0"/>
              <a:t>有幾個主要功能，大大提高了實用性與使用者的忠誠度：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評價：</a:t>
            </a:r>
            <a:r>
              <a:rPr lang="zh-TW" altLang="zh-TW" dirty="0"/>
              <a:t>在合購時，主購和團員都面對一些風險。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家族：</a:t>
            </a:r>
            <a:r>
              <a:rPr lang="zh-TW" altLang="zh-TW" dirty="0"/>
              <a:t>許多參與合購的人，在多次合購的經驗後，會形成固定班底。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en-US" altLang="zh-TW" b="1" dirty="0" err="1">
                <a:solidFill>
                  <a:srgbClr val="000066"/>
                </a:solidFill>
              </a:rPr>
              <a:t>ihergo</a:t>
            </a:r>
            <a:r>
              <a:rPr lang="zh-TW" altLang="zh-TW" b="1" dirty="0">
                <a:solidFill>
                  <a:srgbClr val="000066"/>
                </a:solidFill>
              </a:rPr>
              <a:t>點數：</a:t>
            </a:r>
            <a:r>
              <a:rPr lang="zh-TW" altLang="zh-TW" dirty="0"/>
              <a:t>這是由愛合購所提供的第三方付款服務，消費者在購買了點數後，可使用點數付款，以提高交易時的保障。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6728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6.7  </a:t>
            </a:r>
            <a:r>
              <a:rPr lang="en-US" altLang="zh-TW" dirty="0">
                <a:effectLst/>
              </a:rPr>
              <a:t>C2C</a:t>
            </a:r>
            <a:r>
              <a:rPr lang="zh-TW" altLang="zh-TW" dirty="0">
                <a:effectLst/>
              </a:rPr>
              <a:t>與</a:t>
            </a:r>
            <a:r>
              <a:rPr lang="en-US" altLang="zh-TW" dirty="0">
                <a:effectLst/>
              </a:rPr>
              <a:t>C2B</a:t>
            </a:r>
            <a:r>
              <a:rPr lang="zh-TW" altLang="zh-TW" dirty="0">
                <a:effectLst/>
              </a:rPr>
              <a:t>電子商務的平臺服務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各種</a:t>
            </a:r>
            <a:r>
              <a:rPr lang="en-US" altLang="zh-TW" dirty="0"/>
              <a:t>C2C</a:t>
            </a:r>
            <a:r>
              <a:rPr lang="zh-TW" altLang="zh-TW" dirty="0"/>
              <a:t>與</a:t>
            </a:r>
            <a:r>
              <a:rPr lang="en-US" altLang="zh-TW" dirty="0"/>
              <a:t>C2B</a:t>
            </a:r>
            <a:r>
              <a:rPr lang="zh-TW" altLang="zh-TW" dirty="0"/>
              <a:t>電子商務的類型，而讓這些電子商務活動能夠盛行的重要因素即在於服務平臺的出現。雖然過去也存在</a:t>
            </a:r>
            <a:r>
              <a:rPr lang="en-US" altLang="zh-TW" dirty="0"/>
              <a:t>C2C</a:t>
            </a:r>
            <a:r>
              <a:rPr lang="zh-TW" altLang="zh-TW" dirty="0"/>
              <a:t>與</a:t>
            </a:r>
            <a:r>
              <a:rPr lang="en-US" altLang="zh-TW" dirty="0"/>
              <a:t>C2B</a:t>
            </a:r>
            <a:r>
              <a:rPr lang="zh-TW" altLang="zh-TW" dirty="0"/>
              <a:t>的商務活動，但大多是以面對面的交易為主，電子商務平臺使得</a:t>
            </a:r>
            <a:r>
              <a:rPr lang="en-US" altLang="zh-TW" dirty="0"/>
              <a:t>C2C</a:t>
            </a:r>
            <a:r>
              <a:rPr lang="zh-TW" altLang="zh-TW" dirty="0"/>
              <a:t>與</a:t>
            </a:r>
            <a:r>
              <a:rPr lang="en-US" altLang="zh-TW" dirty="0"/>
              <a:t>C2B</a:t>
            </a:r>
            <a:r>
              <a:rPr lang="zh-TW" altLang="zh-TW" dirty="0"/>
              <a:t>交易變得更為頻繁。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4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 </a:t>
            </a:r>
            <a:r>
              <a:rPr lang="zh-TW" altLang="zh-TW" dirty="0">
                <a:effectLst/>
              </a:rPr>
              <a:t>顧客對顧客</a:t>
            </a:r>
            <a:r>
              <a:rPr lang="en-US" altLang="zh-TW" dirty="0">
                <a:effectLst/>
              </a:rPr>
              <a:t> C2C </a:t>
            </a:r>
            <a:r>
              <a:rPr lang="zh-TW" altLang="zh-TW" dirty="0">
                <a:effectLst/>
              </a:rPr>
              <a:t>的電子商務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由消費者作為賣方的商務活動並不僅止於二手商品的交易，也有可能是一手商品。</a:t>
            </a:r>
            <a:endParaRPr lang="en-US" altLang="zh-TW" dirty="0"/>
          </a:p>
          <a:p>
            <a:r>
              <a:rPr lang="en-US" altLang="zh-TW" dirty="0">
                <a:solidFill>
                  <a:srgbClr val="FF0066"/>
                </a:solidFill>
              </a:rPr>
              <a:t>2008</a:t>
            </a:r>
            <a:r>
              <a:rPr lang="zh-TW" altLang="zh-TW" dirty="0">
                <a:solidFill>
                  <a:srgbClr val="FF0066"/>
                </a:solidFill>
              </a:rPr>
              <a:t>年成立的</a:t>
            </a:r>
            <a:r>
              <a:rPr lang="en-US" altLang="zh-TW" dirty="0" err="1">
                <a:solidFill>
                  <a:srgbClr val="FF0066"/>
                </a:solidFill>
              </a:rPr>
              <a:t>Airbnb</a:t>
            </a:r>
            <a:r>
              <a:rPr lang="zh-TW" altLang="zh-TW" dirty="0">
                <a:solidFill>
                  <a:srgbClr val="FF0066"/>
                </a:solidFill>
              </a:rPr>
              <a:t>與</a:t>
            </a:r>
            <a:r>
              <a:rPr lang="en-US" altLang="zh-TW" dirty="0">
                <a:solidFill>
                  <a:srgbClr val="FF0066"/>
                </a:solidFill>
              </a:rPr>
              <a:t>2009</a:t>
            </a:r>
            <a:r>
              <a:rPr lang="zh-TW" altLang="zh-TW" dirty="0">
                <a:solidFill>
                  <a:srgbClr val="FF0066"/>
                </a:solidFill>
              </a:rPr>
              <a:t>年成立的</a:t>
            </a:r>
            <a:r>
              <a:rPr lang="en-US" altLang="zh-TW" dirty="0" err="1">
                <a:solidFill>
                  <a:srgbClr val="FF0066"/>
                </a:solidFill>
              </a:rPr>
              <a:t>Uber</a:t>
            </a:r>
            <a:r>
              <a:rPr lang="zh-TW" altLang="zh-TW" dirty="0"/>
              <a:t>則是另一種以網路連結服務提供者與需求者，以提供服務的</a:t>
            </a:r>
            <a:r>
              <a:rPr lang="zh-TW" altLang="zh-TW" b="1" dirty="0">
                <a:solidFill>
                  <a:srgbClr val="FF0066"/>
                </a:solidFill>
                <a:highlight>
                  <a:srgbClr val="FFFF00"/>
                </a:highlight>
              </a:rPr>
              <a:t>分享型經濟服務</a:t>
            </a:r>
            <a:r>
              <a:rPr lang="zh-TW" altLang="zh-TW" dirty="0">
                <a:highlight>
                  <a:srgbClr val="FFFF00"/>
                </a:highlight>
              </a:rPr>
              <a:t>，開創了另一種全新的電子商務型態。</a:t>
            </a:r>
            <a:r>
              <a:rPr lang="en-US" altLang="zh-TW" dirty="0">
                <a:solidFill>
                  <a:srgbClr val="FF0066"/>
                </a:solidFill>
                <a:highlight>
                  <a:srgbClr val="FFFF00"/>
                </a:highlight>
              </a:rPr>
              <a:t>P2P</a:t>
            </a:r>
            <a:r>
              <a:rPr lang="zh-TW" altLang="zh-TW" dirty="0">
                <a:solidFill>
                  <a:srgbClr val="FF0066"/>
                </a:solidFill>
                <a:highlight>
                  <a:srgbClr val="FFFF00"/>
                </a:highlight>
              </a:rPr>
              <a:t>網路借貸</a:t>
            </a:r>
            <a:r>
              <a:rPr lang="zh-TW" altLang="zh-TW" dirty="0"/>
              <a:t>則是另一個方興未艾的</a:t>
            </a:r>
            <a:r>
              <a:rPr lang="en-US" altLang="zh-TW" dirty="0"/>
              <a:t>C2C</a:t>
            </a:r>
            <a:r>
              <a:rPr lang="zh-TW" altLang="zh-TW" dirty="0"/>
              <a:t>借貸模式，將在本書第十三章做進一步的討論。</a:t>
            </a:r>
            <a:endParaRPr lang="zh-TW" altLang="en-US" dirty="0"/>
          </a:p>
          <a:p>
            <a:r>
              <a:rPr lang="en-US" altLang="zh-TW" dirty="0">
                <a:hlinkClick r:id="rId2"/>
              </a:rPr>
              <a:t>https://www.youtube.com/watch?v=KT9zihN24bE</a:t>
            </a:r>
            <a:endParaRPr lang="en-US" altLang="zh-TW" dirty="0"/>
          </a:p>
          <a:p>
            <a:r>
              <a:rPr lang="en-US" altLang="zh-TW" dirty="0"/>
              <a:t>https://</a:t>
            </a:r>
            <a:r>
              <a:rPr lang="en-US" altLang="zh-TW" dirty="0" err="1"/>
              <a:t>www.youtube.com</a:t>
            </a:r>
            <a:r>
              <a:rPr lang="en-US" altLang="zh-TW" dirty="0"/>
              <a:t>/</a:t>
            </a:r>
            <a:r>
              <a:rPr lang="en-US" altLang="zh-TW" dirty="0" err="1"/>
              <a:t>watch?v</a:t>
            </a:r>
            <a:r>
              <a:rPr lang="en-US" altLang="zh-TW" dirty="0"/>
              <a:t>=XfpSeM1WsGE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4644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6.7.1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與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電子商務的風險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由於網路匿名與無法看到實品的特性，使得網路交易的風險遠較實體交易高。消費者在不知道交易對象的情況下進行交易，降低了使用網拍的意願。以下列舉常見的造成低信任度的問題：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匿名交易：</a:t>
            </a:r>
            <a:r>
              <a:rPr lang="zh-TW" altLang="zh-TW" dirty="0"/>
              <a:t>由於網路交易具有匿名的特性，交易雙方無法得知對方的身分。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商品品質無法確認：</a:t>
            </a:r>
            <a:r>
              <a:rPr lang="zh-TW" altLang="zh-TW" dirty="0"/>
              <a:t>在交易前，買方無法確認商品的真實狀況，只能靠賣方提供的資訊進行判斷。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交易過程的溝通不良：</a:t>
            </a:r>
            <a:r>
              <a:rPr lang="zh-TW" altLang="zh-TW" dirty="0"/>
              <a:t>交易雙方在交易的過程中，通常只能依賴網路進行文字的溝通。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0547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6.7.2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與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電子商務平臺的關鍵成功因素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一</a:t>
            </a:r>
            <a:r>
              <a:rPr lang="en-US" altLang="zh-TW" b="1" dirty="0"/>
              <a:t>)	</a:t>
            </a:r>
            <a:r>
              <a:rPr lang="zh-TW" altLang="zh-TW" b="1" dirty="0"/>
              <a:t>從風險的角度</a:t>
            </a:r>
          </a:p>
          <a:p>
            <a:r>
              <a:rPr lang="zh-TW" altLang="zh-TW" dirty="0"/>
              <a:t>常見的信任機制可分為以下幾類：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身分認證：</a:t>
            </a:r>
            <a:r>
              <a:rPr lang="zh-TW" altLang="zh-TW" dirty="0"/>
              <a:t>透過認證機制，確認帳號所有者的身分，例如電子郵件信箱認證、手機認證及信用卡認證。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交易可靠度評量：</a:t>
            </a:r>
            <a:r>
              <a:rPr lang="zh-TW" altLang="zh-TW" dirty="0"/>
              <a:t>運用評價的機制，讓交易雙方對該次交易進行評價。評價可供其他有意與之交易的使用者參考，了解其過去的交易記錄，以評估可靠度。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第三方履約保證 </a:t>
            </a:r>
            <a:r>
              <a:rPr lang="en-US" altLang="zh-TW" b="1" dirty="0">
                <a:solidFill>
                  <a:srgbClr val="000066"/>
                </a:solidFill>
              </a:rPr>
              <a:t>(Third Party Escrow)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履約保證是一個存在已久的交易保障機制，代表一種代管契約。由具有公信力的第三方，在交易確認後，向買方收取保管物，這個保管物在大多數的交易情境下，就是指交易金額的款項。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6999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6.7.2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與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C2B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電子商務平臺的關鍵成功因素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二</a:t>
            </a:r>
            <a:r>
              <a:rPr lang="en-US" altLang="zh-TW" b="1" dirty="0"/>
              <a:t>)	</a:t>
            </a:r>
            <a:r>
              <a:rPr lang="zh-TW" altLang="zh-TW" b="1" dirty="0"/>
              <a:t>從服務的角度</a:t>
            </a:r>
          </a:p>
          <a:p>
            <a:r>
              <a:rPr lang="zh-TW" altLang="zh-TW" dirty="0"/>
              <a:t>平臺商所面對的是眾多的個人，這也意謂著會面對形形色色的使用者，由於使用者間的差異極大，平臺商就必須在服務品質上做更為完整的考量。以前面提到的愛合購為例，其平臺上的使用者可分為企業與消費者兩大類。企業有開店的商家，也有提供團購商品的商家。消費者則包括了主購與團員兩類。他們的需求存在極大的差異，但在團購網中，都是相當重要的角色。</a:t>
            </a:r>
            <a:endParaRPr lang="en-US" altLang="zh-TW" dirty="0"/>
          </a:p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三</a:t>
            </a:r>
            <a:r>
              <a:rPr lang="en-US" altLang="zh-TW" b="1" dirty="0"/>
              <a:t>)	</a:t>
            </a:r>
            <a:r>
              <a:rPr lang="zh-TW" altLang="zh-TW" b="1" dirty="0"/>
              <a:t>完善的運作機制以確保交易的可靠性</a:t>
            </a:r>
          </a:p>
          <a:p>
            <a:r>
              <a:rPr lang="zh-TW" altLang="zh-TW" dirty="0"/>
              <a:t>對大多數的平臺而言，促成買賣雙方透過平臺完成交易是重要的獲利來源之一，如何讓買賣雙方願意透過平臺進行交易，便是重要的課題。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596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6.8  </a:t>
            </a:r>
            <a:r>
              <a:rPr lang="en-US" altLang="zh-TW" dirty="0">
                <a:effectLst/>
              </a:rPr>
              <a:t>C2C</a:t>
            </a:r>
            <a:r>
              <a:rPr lang="zh-TW" altLang="zh-TW" dirty="0">
                <a:effectLst/>
              </a:rPr>
              <a:t>與</a:t>
            </a:r>
            <a:r>
              <a:rPr lang="en-US" altLang="zh-TW" dirty="0">
                <a:effectLst/>
              </a:rPr>
              <a:t>C2B</a:t>
            </a:r>
            <a:r>
              <a:rPr lang="zh-TW" altLang="zh-TW" dirty="0">
                <a:effectLst/>
              </a:rPr>
              <a:t>電子商務的獲利來源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在探討</a:t>
            </a:r>
            <a:r>
              <a:rPr lang="en-US" altLang="zh-TW" dirty="0"/>
              <a:t>C2C</a:t>
            </a:r>
            <a:r>
              <a:rPr lang="zh-TW" altLang="zh-TW" dirty="0"/>
              <a:t>與</a:t>
            </a:r>
            <a:r>
              <a:rPr lang="en-US" altLang="zh-TW" dirty="0"/>
              <a:t>C2B</a:t>
            </a:r>
            <a:r>
              <a:rPr lang="zh-TW" altLang="zh-TW" dirty="0"/>
              <a:t>電子商務帶來的效益時，可分別從買方、賣方及服務平臺提供商三個角度</a:t>
            </a:r>
            <a:r>
              <a:rPr lang="zh-TW" altLang="zh-TW"/>
              <a:t>來分析</a:t>
            </a:r>
            <a:r>
              <a:rPr lang="zh-TW" altLang="en-US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171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6.8.1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平臺服務商的獲利來源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服務平臺提供商的主要任務是平臺的建置與維護。因此，除了提供必要的軟體及硬體系統外，也必須制定相關的交易規則，以確保交易秩序。而其主要的獲利來源則包括下列幾項：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平臺使用費：</a:t>
            </a:r>
            <a:r>
              <a:rPr lang="zh-TW" altLang="zh-TW" dirty="0"/>
              <a:t>向平臺使用者收取使用費。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銷售佣金：</a:t>
            </a:r>
            <a:r>
              <a:rPr lang="zh-TW" altLang="zh-TW" dirty="0"/>
              <a:t>平臺服務商提供了商品搜尋媒合的服務，因此，其可能在成交後向賣方收取銷售佣金。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廣告費：</a:t>
            </a:r>
            <a:r>
              <a:rPr lang="zh-TW" altLang="zh-TW" dirty="0"/>
              <a:t>賣方可購買廣告作為行銷用途。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加值服務費：</a:t>
            </a:r>
            <a:r>
              <a:rPr lang="zh-TW" altLang="zh-TW" dirty="0"/>
              <a:t>平臺使用者若需要使用基本服務以外的服務，就必須另外支付費用。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792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6.8.2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C2C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電子商務中買方及賣方的效益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對交易的賣方來說，其得到的效益包括下列幾項：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閒置商品可創造價值：</a:t>
            </a:r>
            <a:r>
              <a:rPr lang="zh-TW" altLang="zh-TW" dirty="0"/>
              <a:t>對消費者而言，會利用</a:t>
            </a:r>
            <a:r>
              <a:rPr lang="en-US" altLang="zh-TW" dirty="0"/>
              <a:t>C2C</a:t>
            </a:r>
            <a:r>
              <a:rPr lang="zh-TW" altLang="zh-TW" dirty="0"/>
              <a:t>平臺交易的商品，通常是自己不需要的。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低進入門檻的創業空間：</a:t>
            </a:r>
            <a:r>
              <a:rPr lang="zh-TW" altLang="zh-TW" dirty="0"/>
              <a:t>許多個人或小額創業都是從網路拍賣平臺開始的。</a:t>
            </a:r>
            <a:endParaRPr lang="en-US" altLang="zh-TW" dirty="0"/>
          </a:p>
          <a:p>
            <a:pPr>
              <a:buClr>
                <a:srgbClr val="000066"/>
              </a:buClr>
            </a:pPr>
            <a:r>
              <a:rPr lang="zh-TW" altLang="zh-TW" dirty="0"/>
              <a:t>對交易的買方來說，則可得到下列幾項好處：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購買稀少或不易取得的商品：</a:t>
            </a:r>
            <a:r>
              <a:rPr lang="zh-TW" altLang="zh-TW" dirty="0"/>
              <a:t>針對一些特殊或市場上已不再販售的商品，網路提供了一個方便的管道，找到可能的賣家。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以較低的成本滿足需求：</a:t>
            </a:r>
            <a:r>
              <a:rPr lang="zh-TW" altLang="zh-TW" dirty="0"/>
              <a:t>很多二手商品有相當不錯的品質，售價卻遠低於全新品，消費者得以用較低的價格取得或用自己不再需要的物品換取。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6243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6.8.3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C2B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電子商務中買方及賣方的效益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對交易的賣方來說，其利益包括下列幾項：</a:t>
            </a:r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薄利多銷的效果：</a:t>
            </a:r>
            <a:r>
              <a:rPr lang="zh-TW" altLang="zh-TW" dirty="0"/>
              <a:t>以團購的情境來看，因為一次可進行大量銷售，即使單位利潤降低，但總營收反而會增加。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達到宣傳的目的：</a:t>
            </a:r>
            <a:r>
              <a:rPr lang="zh-TW" altLang="zh-TW" dirty="0"/>
              <a:t>團購的方式促使消費者必須聚集足夠的人，在揪團的過程中，一些消費者因此得到了資訊，甚至願意購買試用。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提供符合消費者需求的服務：</a:t>
            </a:r>
            <a:r>
              <a:rPr lang="zh-TW" altLang="zh-TW" dirty="0"/>
              <a:t>收集與了解消費者需求，以推出符合消費者需求的商品及服務，一直是商家努力的目標之一。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820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</a:rPr>
              <a:t>6.8.3  </a:t>
            </a:r>
            <a:r>
              <a:rPr lang="en-US" altLang="zh-TW" sz="2800" dirty="0">
                <a:solidFill>
                  <a:srgbClr val="660066"/>
                </a:solidFill>
                <a:effectLst/>
              </a:rPr>
              <a:t>C2B</a:t>
            </a:r>
            <a:r>
              <a:rPr lang="zh-TW" altLang="en-US" sz="2800" dirty="0">
                <a:solidFill>
                  <a:srgbClr val="660066"/>
                </a:solidFill>
                <a:effectLst/>
              </a:rPr>
              <a:t>電子商務中買方及賣方的效益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另一方面，對交易的買方而言，則能得到下列的好處：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降低商品取得成本：</a:t>
            </a:r>
            <a:r>
              <a:rPr lang="en-US" altLang="zh-TW" dirty="0"/>
              <a:t>C2B</a:t>
            </a:r>
            <a:r>
              <a:rPr lang="zh-TW" altLang="zh-TW" dirty="0"/>
              <a:t>的模式下，一種可能是有眾多的消費者集合，提高了議價能力，而得到較優惠的價格；另一種可能則是賣方的數量遠多於買方，賣方在競爭激烈的情況下，只能降價求售。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提高對商品的滿意度：</a:t>
            </a:r>
            <a:r>
              <a:rPr lang="zh-TW" altLang="zh-TW" dirty="0"/>
              <a:t>在消費者主導的</a:t>
            </a:r>
            <a:r>
              <a:rPr lang="en-US" altLang="zh-TW" dirty="0"/>
              <a:t>C2B</a:t>
            </a:r>
            <a:r>
              <a:rPr lang="zh-TW" altLang="zh-TW" dirty="0"/>
              <a:t>模式下，消費者提出需求，再由眾多的賣方中選擇對自己最有利的。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8432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6.9  </a:t>
            </a:r>
            <a:r>
              <a:rPr lang="zh-TW" altLang="zh-TW" dirty="0">
                <a:effectLst/>
              </a:rPr>
              <a:t>結　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常見的</a:t>
            </a:r>
            <a:r>
              <a:rPr lang="en-US" altLang="zh-TW" dirty="0"/>
              <a:t>C2C</a:t>
            </a:r>
            <a:r>
              <a:rPr lang="zh-TW" altLang="zh-TW" dirty="0"/>
              <a:t>與</a:t>
            </a:r>
            <a:r>
              <a:rPr lang="en-US" altLang="zh-TW" dirty="0"/>
              <a:t>C2B</a:t>
            </a:r>
            <a:r>
              <a:rPr lang="zh-TW" altLang="zh-TW" dirty="0"/>
              <a:t>電子商務交易類型，與交易活動中，不同角色所能得到的效益及面對的風險。對消費者而言，</a:t>
            </a:r>
            <a:r>
              <a:rPr lang="en-US" altLang="zh-TW" dirty="0"/>
              <a:t>C2C</a:t>
            </a:r>
            <a:r>
              <a:rPr lang="zh-TW" altLang="zh-TW" dirty="0"/>
              <a:t>與</a:t>
            </a:r>
            <a:r>
              <a:rPr lang="en-US" altLang="zh-TW" dirty="0"/>
              <a:t>C2B</a:t>
            </a:r>
            <a:r>
              <a:rPr lang="zh-TW" altLang="zh-TW" dirty="0"/>
              <a:t>電子商務交易保障與便利性仍不及</a:t>
            </a:r>
            <a:r>
              <a:rPr lang="en-US" altLang="zh-TW" dirty="0"/>
              <a:t>B2C</a:t>
            </a:r>
            <a:r>
              <a:rPr lang="zh-TW" altLang="zh-TW" dirty="0"/>
              <a:t>電子商務，這也使得消費者在採用時有比較多的疑慮。另一方面，</a:t>
            </a:r>
            <a:r>
              <a:rPr lang="en-US" altLang="zh-TW" dirty="0"/>
              <a:t>C2C</a:t>
            </a:r>
            <a:r>
              <a:rPr lang="zh-TW" altLang="zh-TW" dirty="0"/>
              <a:t>與</a:t>
            </a:r>
            <a:r>
              <a:rPr lang="en-US" altLang="zh-TW" dirty="0"/>
              <a:t>C2B</a:t>
            </a:r>
            <a:r>
              <a:rPr lang="zh-TW" altLang="zh-TW" dirty="0"/>
              <a:t>電子商務也讓消費者有更多的選擇與自主權，滿足消費者更多元與個性化的需求，創造了與傳統商務活動截然不同的新市場。</a:t>
            </a:r>
            <a:endParaRPr lang="en-US" altLang="zh-TW" dirty="0"/>
          </a:p>
          <a:p>
            <a:r>
              <a:rPr lang="zh-TW" altLang="zh-TW" dirty="0"/>
              <a:t>消費者擁有更大力量的地方，不僅只在交易，也在資訊的傳播與分享。網路提供了各式各樣的工具，使得訊息可在消費者間快速傳遞。這麼一來，消費者不再只是資訊的使用者，同時也是資訊的提供者。虛擬社群即為一個極重要的資訊分享媒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1440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985963"/>
            <a:ext cx="4352925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6815519" y="114489"/>
            <a:ext cx="2076961" cy="794231"/>
            <a:chOff x="2474" y="1891"/>
            <a:chExt cx="1681" cy="482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reeform 12"/>
          <p:cNvSpPr>
            <a:spLocks/>
          </p:cNvSpPr>
          <p:nvPr/>
        </p:nvSpPr>
        <p:spPr bwMode="auto">
          <a:xfrm>
            <a:off x="0" y="5870877"/>
            <a:ext cx="9144000" cy="98871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3BC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168"/>
            <a:ext cx="2555639" cy="1916832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6453336"/>
            <a:ext cx="171926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75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6.2  </a:t>
            </a:r>
            <a:r>
              <a:rPr lang="en-US" altLang="zh-TW" dirty="0">
                <a:effectLst/>
              </a:rPr>
              <a:t>C2C</a:t>
            </a:r>
            <a:r>
              <a:rPr lang="zh-TW" altLang="zh-TW" dirty="0">
                <a:effectLst/>
              </a:rPr>
              <a:t>電子商務的類型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C2C</a:t>
            </a:r>
            <a:r>
              <a:rPr lang="zh-TW" altLang="zh-TW" dirty="0"/>
              <a:t>電子商務係指</a:t>
            </a:r>
            <a:r>
              <a:rPr lang="zh-TW" altLang="zh-TW" dirty="0">
                <a:solidFill>
                  <a:srgbClr val="FF0066"/>
                </a:solidFill>
              </a:rPr>
              <a:t>個人利用網際網路，與另一個人進行商品或服務的交易</a:t>
            </a:r>
            <a:r>
              <a:rPr lang="zh-TW" altLang="zh-TW" dirty="0"/>
              <a:t>。常見的類型包括了以</a:t>
            </a:r>
            <a:r>
              <a:rPr lang="zh-TW" altLang="zh-TW" dirty="0">
                <a:solidFill>
                  <a:srgbClr val="FF0066"/>
                </a:solidFill>
              </a:rPr>
              <a:t>二手商品</a:t>
            </a:r>
            <a:r>
              <a:rPr lang="zh-TW" altLang="zh-TW" dirty="0"/>
              <a:t>買賣為主的</a:t>
            </a:r>
            <a:r>
              <a:rPr lang="zh-TW" altLang="zh-TW" dirty="0">
                <a:solidFill>
                  <a:srgbClr val="FF0066"/>
                </a:solidFill>
              </a:rPr>
              <a:t>網路拍賣、以物品交換</a:t>
            </a:r>
            <a:r>
              <a:rPr lang="zh-TW" altLang="zh-TW" dirty="0"/>
              <a:t>為主的換物，還有以</a:t>
            </a:r>
            <a:r>
              <a:rPr lang="zh-TW" altLang="zh-TW" dirty="0">
                <a:solidFill>
                  <a:srgbClr val="FF0066"/>
                </a:solidFill>
              </a:rPr>
              <a:t>出售勞務</a:t>
            </a:r>
            <a:r>
              <a:rPr lang="zh-TW" altLang="zh-TW" dirty="0"/>
              <a:t>為主的服務。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20"/>
            <a:ext cx="604138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32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網路拍賣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6408712"/>
          </a:xfrm>
        </p:spPr>
        <p:txBody>
          <a:bodyPr>
            <a:normAutofit fontScale="70000" lnSpcReduction="20000"/>
          </a:bodyPr>
          <a:lstStyle/>
          <a:p>
            <a:r>
              <a:rPr lang="zh-TW" altLang="zh-TW" sz="2900" dirty="0"/>
              <a:t>拍賣是透過</a:t>
            </a:r>
            <a:r>
              <a:rPr lang="zh-TW" altLang="zh-TW" sz="2900" dirty="0">
                <a:solidFill>
                  <a:srgbClr val="FF0066"/>
                </a:solidFill>
                <a:highlight>
                  <a:srgbClr val="FFFF00"/>
                </a:highlight>
              </a:rPr>
              <a:t>競價的過程</a:t>
            </a:r>
            <a:r>
              <a:rPr lang="zh-TW" altLang="zh-TW" sz="2900" dirty="0"/>
              <a:t>以達成交易目的，是一種由來已久的交易方式，通常被用在商品數量有限，而潛在買家數量多於商品數量的情況。透過</a:t>
            </a:r>
            <a:r>
              <a:rPr lang="zh-TW" altLang="zh-TW" sz="2900" dirty="0">
                <a:solidFill>
                  <a:srgbClr val="FF0066"/>
                </a:solidFill>
                <a:highlight>
                  <a:srgbClr val="FFFF00"/>
                </a:highlight>
              </a:rPr>
              <a:t>買方競價的過程，使得商品價格不斷向上攀升</a:t>
            </a:r>
            <a:r>
              <a:rPr lang="zh-TW" altLang="zh-TW" sz="2900" dirty="0"/>
              <a:t>，並由</a:t>
            </a:r>
            <a:r>
              <a:rPr lang="zh-TW" altLang="zh-TW" sz="2900" dirty="0">
                <a:solidFill>
                  <a:srgbClr val="FF0066"/>
                </a:solidFill>
                <a:highlight>
                  <a:srgbClr val="FFFF00"/>
                </a:highlight>
              </a:rPr>
              <a:t>出價最高者取得商品的所有權</a:t>
            </a:r>
            <a:r>
              <a:rPr lang="zh-TW" altLang="zh-TW" sz="2900" dirty="0"/>
              <a:t>。諸如名畫、古董等稀有商品便常以拍賣的方式銷售。</a:t>
            </a:r>
            <a:endParaRPr lang="en-US" altLang="zh-TW" sz="2900" dirty="0"/>
          </a:p>
          <a:p>
            <a:pPr marL="72000" indent="0">
              <a:buNone/>
            </a:pPr>
            <a:r>
              <a:rPr lang="en-US" altLang="zh-TW" sz="2900" b="1" dirty="0"/>
              <a:t>    (</a:t>
            </a:r>
            <a:r>
              <a:rPr lang="zh-TW" altLang="zh-TW" sz="2900" b="1" dirty="0"/>
              <a:t>一</a:t>
            </a:r>
            <a:r>
              <a:rPr lang="en-US" altLang="zh-TW" sz="2900" b="1" dirty="0"/>
              <a:t>)	</a:t>
            </a:r>
            <a:r>
              <a:rPr lang="zh-TW" altLang="zh-TW" sz="2900" b="1" dirty="0"/>
              <a:t>網路拍賣的發展</a:t>
            </a:r>
          </a:p>
          <a:p>
            <a:r>
              <a:rPr lang="zh-TW" altLang="zh-TW" sz="2900" dirty="0"/>
              <a:t>透過網路販售二手商品的行為由來已久，許多電子布告欄</a:t>
            </a:r>
            <a:r>
              <a:rPr lang="en-US" altLang="zh-TW" sz="2900" dirty="0"/>
              <a:t> (BBS) </a:t>
            </a:r>
            <a:r>
              <a:rPr lang="zh-TW" altLang="zh-TW" sz="2900" dirty="0"/>
              <a:t>站也都設有二手物品交流區的版面</a:t>
            </a:r>
            <a:r>
              <a:rPr lang="en-US" altLang="zh-TW" sz="2900" dirty="0"/>
              <a:t> ( </a:t>
            </a:r>
            <a:r>
              <a:rPr lang="zh-TW" altLang="zh-TW" sz="2900" dirty="0"/>
              <a:t>圖</a:t>
            </a:r>
            <a:r>
              <a:rPr lang="en-US" altLang="zh-TW" sz="2900" dirty="0"/>
              <a:t>6.2 )</a:t>
            </a:r>
            <a:r>
              <a:rPr lang="zh-TW" altLang="zh-TW" sz="2900" dirty="0"/>
              <a:t>。</a:t>
            </a:r>
            <a:r>
              <a:rPr lang="en-US" altLang="zh-TW" sz="2900" dirty="0"/>
              <a:t>Web</a:t>
            </a:r>
            <a:r>
              <a:rPr lang="zh-TW" altLang="zh-TW" sz="2900" dirty="0"/>
              <a:t>版的網拍平臺則是在</a:t>
            </a:r>
            <a:r>
              <a:rPr lang="en-US" altLang="zh-TW" sz="2900" dirty="0"/>
              <a:t>1995</a:t>
            </a:r>
            <a:r>
              <a:rPr lang="zh-TW" altLang="zh-TW" sz="2900" dirty="0"/>
              <a:t>年出現。</a:t>
            </a:r>
            <a:r>
              <a:rPr lang="en-US" altLang="zh-TW" sz="2900" dirty="0"/>
              <a:t>eBay</a:t>
            </a:r>
            <a:r>
              <a:rPr lang="zh-TW" altLang="zh-TW" sz="2900" dirty="0"/>
              <a:t>於</a:t>
            </a:r>
            <a:r>
              <a:rPr lang="en-US" altLang="zh-TW" sz="2900" dirty="0"/>
              <a:t>1995</a:t>
            </a:r>
            <a:r>
              <a:rPr lang="zh-TW" altLang="zh-TW" sz="2900" dirty="0"/>
              <a:t>年</a:t>
            </a:r>
            <a:r>
              <a:rPr lang="en-US" altLang="zh-TW" sz="2900" dirty="0"/>
              <a:t>9</a:t>
            </a:r>
            <a:r>
              <a:rPr lang="zh-TW" altLang="zh-TW" sz="2900" dirty="0"/>
              <a:t>月正式推出，略晚於同年</a:t>
            </a:r>
            <a:r>
              <a:rPr lang="en-US" altLang="zh-TW" sz="2900" dirty="0"/>
              <a:t>5</a:t>
            </a:r>
            <a:r>
              <a:rPr lang="zh-TW" altLang="zh-TW" sz="2900" dirty="0"/>
              <a:t>月上線的</a:t>
            </a:r>
            <a:r>
              <a:rPr lang="en-US" altLang="zh-TW" sz="2900" dirty="0" err="1"/>
              <a:t>Onsale</a:t>
            </a:r>
            <a:r>
              <a:rPr lang="zh-TW" altLang="zh-TW" sz="2900" dirty="0"/>
              <a:t>。</a:t>
            </a:r>
            <a:endParaRPr lang="en-US" altLang="zh-TW" sz="2900" dirty="0"/>
          </a:p>
          <a:p>
            <a:r>
              <a:rPr lang="en-US" altLang="zh-TW" sz="2900" dirty="0"/>
              <a:t>https://</a:t>
            </a:r>
            <a:r>
              <a:rPr lang="en-US" altLang="zh-TW" sz="2900" dirty="0" err="1"/>
              <a:t>www.youtube.com</a:t>
            </a:r>
            <a:r>
              <a:rPr lang="en-US" altLang="zh-TW" sz="2900" dirty="0"/>
              <a:t>/</a:t>
            </a:r>
            <a:r>
              <a:rPr lang="en-US" altLang="zh-TW" sz="2900" dirty="0" err="1"/>
              <a:t>watch?v</a:t>
            </a:r>
            <a:r>
              <a:rPr lang="en-US" altLang="zh-TW" sz="2900" dirty="0"/>
              <a:t>=</a:t>
            </a:r>
            <a:r>
              <a:rPr lang="en-US" altLang="zh-TW" sz="2900" dirty="0" err="1"/>
              <a:t>QSVTMxKJrKc</a:t>
            </a:r>
            <a:endParaRPr lang="en-US" altLang="zh-TW" sz="2900" dirty="0"/>
          </a:p>
          <a:p>
            <a:r>
              <a:rPr lang="en-US" altLang="zh-TW" sz="2900" dirty="0">
                <a:hlinkClick r:id="rId3"/>
              </a:rPr>
              <a:t>https://www.youtube.com/watch?v=9iVGDNFnUw8&amp;feature=emb_rel_end</a:t>
            </a:r>
            <a:endParaRPr lang="en-US" altLang="zh-TW" sz="2900" dirty="0"/>
          </a:p>
          <a:p>
            <a:endParaRPr lang="zh-TW" altLang="en-US" dirty="0"/>
          </a:p>
          <a:p>
            <a:r>
              <a:rPr lang="en-US" altLang="zh-TW" sz="1900" dirty="0"/>
              <a:t>https://</a:t>
            </a:r>
            <a:r>
              <a:rPr lang="en-US" altLang="zh-TW" sz="1900" dirty="0" err="1"/>
              <a:t>nba.udn.com</a:t>
            </a:r>
            <a:r>
              <a:rPr lang="en-US" altLang="zh-TW" sz="1900" dirty="0"/>
              <a:t>/</a:t>
            </a:r>
            <a:r>
              <a:rPr lang="en-US" altLang="zh-TW" sz="1900" dirty="0" err="1"/>
              <a:t>nba</a:t>
            </a:r>
            <a:r>
              <a:rPr lang="en-US" altLang="zh-TW" sz="1900" dirty="0"/>
              <a:t>/story/6780/5096204/?</a:t>
            </a:r>
            <a:r>
              <a:rPr lang="en-US" altLang="zh-TW" sz="1900" dirty="0" err="1"/>
              <a:t>utm_source</a:t>
            </a:r>
            <a:r>
              <a:rPr lang="en-US" altLang="zh-TW" sz="1900" dirty="0"/>
              <a:t>=</a:t>
            </a:r>
            <a:r>
              <a:rPr lang="en-US" altLang="zh-TW" sz="1900" dirty="0" err="1"/>
              <a:t>nbataiwan&amp;utm_medium</a:t>
            </a:r>
            <a:r>
              <a:rPr lang="en-US" altLang="zh-TW" sz="1900" dirty="0"/>
              <a:t>=</a:t>
            </a:r>
            <a:r>
              <a:rPr lang="en-US" altLang="zh-TW" sz="1900" dirty="0" err="1"/>
              <a:t>fb&amp;fbclid</a:t>
            </a:r>
            <a:r>
              <a:rPr lang="en-US" altLang="zh-TW" sz="1900" dirty="0"/>
              <a:t>=IwAR1NR22aOklfIp8W5R986J3oDHm0BBPiHQycGzyn7KIPbqL36X8Zm5DPr2w</a:t>
            </a:r>
            <a:endParaRPr lang="zh-TW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86524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網路拍賣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682" y="260648"/>
            <a:ext cx="4968552" cy="547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DDA5715-4A45-A745-9C95-A1334842F139}"/>
              </a:ext>
            </a:extLst>
          </p:cNvPr>
          <p:cNvSpPr txBox="1"/>
          <p:nvPr/>
        </p:nvSpPr>
        <p:spPr>
          <a:xfrm>
            <a:off x="800690" y="6384291"/>
            <a:ext cx="5526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www.youtube.com</a:t>
            </a:r>
            <a:r>
              <a:rPr lang="en-US" altLang="zh-TW" dirty="0"/>
              <a:t>/</a:t>
            </a:r>
            <a:r>
              <a:rPr lang="en-US" altLang="zh-TW" dirty="0" err="1"/>
              <a:t>watch?v</a:t>
            </a:r>
            <a:r>
              <a:rPr lang="en-US" altLang="zh-TW" dirty="0"/>
              <a:t>=nKI9gfPvxJc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715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660066"/>
                </a:solidFill>
                <a:effectLst/>
              </a:rPr>
              <a:t>6.2.1  </a:t>
            </a:r>
            <a:r>
              <a:rPr lang="zh-TW" altLang="zh-TW" sz="2800" dirty="0">
                <a:solidFill>
                  <a:srgbClr val="660066"/>
                </a:solidFill>
                <a:effectLst/>
              </a:rPr>
              <a:t>網路拍賣</a:t>
            </a:r>
            <a:endParaRPr lang="zh-TW" altLang="en-US" sz="2800" dirty="0">
              <a:solidFill>
                <a:srgbClr val="66006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" indent="0">
              <a:buNone/>
            </a:pPr>
            <a:r>
              <a:rPr lang="en-US" altLang="zh-TW" b="1" dirty="0"/>
              <a:t>    (</a:t>
            </a:r>
            <a:r>
              <a:rPr lang="zh-TW" altLang="zh-TW" b="1" dirty="0"/>
              <a:t>二</a:t>
            </a:r>
            <a:r>
              <a:rPr lang="en-US" altLang="zh-TW" b="1" dirty="0"/>
              <a:t>)	</a:t>
            </a:r>
            <a:r>
              <a:rPr lang="zh-TW" altLang="zh-TW" b="1" dirty="0">
                <a:solidFill>
                  <a:srgbClr val="FF0066"/>
                </a:solidFill>
              </a:rPr>
              <a:t>拍賣的方式</a:t>
            </a:r>
          </a:p>
          <a:p>
            <a:r>
              <a:rPr lang="zh-TW" altLang="zh-TW" dirty="0"/>
              <a:t>以下介紹幾種常見的拍賣方式，但由於網路拍賣的情境和實體拍賣有差異，因此會同時說明應用在網路拍賣時常見的變形。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英國式拍賣：</a:t>
            </a:r>
            <a:r>
              <a:rPr lang="zh-TW" altLang="zh-TW" dirty="0"/>
              <a:t>是最傳統也最常見的拍賣方式。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000066"/>
                </a:solidFill>
              </a:rPr>
              <a:t>荷蘭式拍賣：</a:t>
            </a:r>
            <a:r>
              <a:rPr lang="zh-TW" altLang="zh-TW" dirty="0"/>
              <a:t>與英國式拍賣相反，採用的是</a:t>
            </a:r>
            <a:r>
              <a:rPr lang="zh-TW" altLang="zh-TW" dirty="0">
                <a:solidFill>
                  <a:srgbClr val="FF0066"/>
                </a:solidFill>
              </a:rPr>
              <a:t>減價式</a:t>
            </a:r>
            <a:r>
              <a:rPr lang="zh-TW" altLang="zh-TW" dirty="0"/>
              <a:t>拍賣法。</a:t>
            </a:r>
            <a:endParaRPr lang="en-US" altLang="zh-TW" dirty="0"/>
          </a:p>
          <a:p>
            <a:pPr marL="648000" lvl="1" indent="-288000">
              <a:buClr>
                <a:srgbClr val="000066"/>
              </a:buClr>
              <a:buFont typeface="+mj-lt"/>
              <a:buAutoNum type="arabicPeriod"/>
            </a:pPr>
            <a:r>
              <a:rPr lang="zh-TW" altLang="zh-TW" b="1" dirty="0">
                <a:solidFill>
                  <a:srgbClr val="FF0066"/>
                </a:solidFill>
              </a:rPr>
              <a:t>反向拍賣</a:t>
            </a:r>
            <a:r>
              <a:rPr lang="zh-TW" altLang="zh-TW" b="1" dirty="0">
                <a:solidFill>
                  <a:srgbClr val="000066"/>
                </a:solidFill>
              </a:rPr>
              <a:t>：</a:t>
            </a:r>
            <a:r>
              <a:rPr lang="zh-TW" altLang="zh-TW" dirty="0"/>
              <a:t>不同於一般的拍賣，反向拍賣是由</a:t>
            </a:r>
            <a:r>
              <a:rPr lang="zh-TW" altLang="zh-TW" dirty="0">
                <a:solidFill>
                  <a:srgbClr val="FF0066"/>
                </a:solidFill>
              </a:rPr>
              <a:t>買方提出欲購買的商品</a:t>
            </a:r>
            <a:r>
              <a:rPr lang="zh-TW" altLang="zh-TW" dirty="0"/>
              <a:t>，與願意付的價格，再由願意出售此商品的賣方與買方連繫，以進行交易。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2A7E07-45C7-9B4E-B976-B805349EFC83}"/>
              </a:ext>
            </a:extLst>
          </p:cNvPr>
          <p:cNvSpPr txBox="1"/>
          <p:nvPr/>
        </p:nvSpPr>
        <p:spPr>
          <a:xfrm>
            <a:off x="971600" y="5445224"/>
            <a:ext cx="5472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https://www.youtube.com/watch?v=LPTkoGX0P48</a:t>
            </a:r>
          </a:p>
        </p:txBody>
      </p:sp>
    </p:spTree>
    <p:extLst>
      <p:ext uri="{BB962C8B-B14F-4D97-AF65-F5344CB8AC3E}">
        <p14:creationId xmlns:p14="http://schemas.microsoft.com/office/powerpoint/2010/main" val="16171574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5150</Words>
  <Application>Microsoft Macintosh PowerPoint</Application>
  <PresentationFormat>如螢幕大小 (4:3)</PresentationFormat>
  <Paragraphs>193</Paragraphs>
  <Slides>59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6" baseType="lpstr">
      <vt:lpstr>微軟正黑體</vt:lpstr>
      <vt:lpstr>標楷體</vt:lpstr>
      <vt:lpstr>Arial</vt:lpstr>
      <vt:lpstr>Calibri</vt:lpstr>
      <vt:lpstr>Times New Roman</vt:lpstr>
      <vt:lpstr>Wingdings</vt:lpstr>
      <vt:lpstr>1_Office 佈景主題</vt:lpstr>
      <vt:lpstr>PowerPoint 簡報</vt:lpstr>
      <vt:lpstr>學習目標</vt:lpstr>
      <vt:lpstr>6.1  顧客對顧客 C2C 的電子商務</vt:lpstr>
      <vt:lpstr>6.1  顧客對顧客 C2C 的電子商務</vt:lpstr>
      <vt:lpstr>6.1  顧客對顧客 C2C 的電子商務</vt:lpstr>
      <vt:lpstr>6.2  C2C電子商務的類型</vt:lpstr>
      <vt:lpstr>6.2.1  網路拍賣</vt:lpstr>
      <vt:lpstr>6.2.1  網路拍賣</vt:lpstr>
      <vt:lpstr>6.2.1  網路拍賣</vt:lpstr>
      <vt:lpstr>6.2.1  網路拍賣</vt:lpstr>
      <vt:lpstr>6.2.1  網路拍賣</vt:lpstr>
      <vt:lpstr>6.2.1  網路拍賣</vt:lpstr>
      <vt:lpstr>6.2.1  網路拍賣</vt:lpstr>
      <vt:lpstr>6.2.2  以物易物的換物網</vt:lpstr>
      <vt:lpstr>6.2.2  以物易物的換物網</vt:lpstr>
      <vt:lpstr>6.2.3  代購服務</vt:lpstr>
      <vt:lpstr>6.2.3  代購服務</vt:lpstr>
      <vt:lpstr>6.2.3  代購服務</vt:lpstr>
      <vt:lpstr>6.2.4  虛擬物品交易</vt:lpstr>
      <vt:lpstr>6.2.4  虛擬物品交易</vt:lpstr>
      <vt:lpstr>6.2.5  共享經濟</vt:lpstr>
      <vt:lpstr>6.2.5  共享經濟</vt:lpstr>
      <vt:lpstr>6.3  C2C電子商務應用範例</vt:lpstr>
      <vt:lpstr>6.3  C2C電子商務應用範例</vt:lpstr>
      <vt:lpstr>6.3  C2C電子商務應用範例</vt:lpstr>
      <vt:lpstr>6.3  C2C電子商務應用範例</vt:lpstr>
      <vt:lpstr>6.3  C2C電子商務應用範例</vt:lpstr>
      <vt:lpstr>6.3  C2C電子商務應用範例</vt:lpstr>
      <vt:lpstr>6.4  C2B電子商務 - 6.4.1  C2B電子商務的定義</vt:lpstr>
      <vt:lpstr>6.4.1  C2B電子商務的定義</vt:lpstr>
      <vt:lpstr>6.4.1  C2B電子商務的定義</vt:lpstr>
      <vt:lpstr>6.4.2  促成C2B電子商務的因素</vt:lpstr>
      <vt:lpstr>6.5  C2B電子商務的類型</vt:lpstr>
      <vt:lpstr>6.5.1  網路揪團</vt:lpstr>
      <vt:lpstr>6.5.1  網路揪團</vt:lpstr>
      <vt:lpstr>6.5.1  網路揪團</vt:lpstr>
      <vt:lpstr>6.5.1  網路揪團</vt:lpstr>
      <vt:lpstr>6.5.1  網路揪團</vt:lpstr>
      <vt:lpstr>6.5.1  網路揪團</vt:lpstr>
      <vt:lpstr>6.5.1  網路揪團</vt:lpstr>
      <vt:lpstr>6.5.1  網路揪團</vt:lpstr>
      <vt:lpstr>6.5.1  網路揪團</vt:lpstr>
      <vt:lpstr>6.5.2  個性化訂製</vt:lpstr>
      <vt:lpstr>6.5.2  個性化訂製</vt:lpstr>
      <vt:lpstr>6.5.3  反向拍賣</vt:lpstr>
      <vt:lpstr>6.5.3  反向拍賣</vt:lpstr>
      <vt:lpstr>6.6  C2B電子商務應用範例</vt:lpstr>
      <vt:lpstr>6.6  C2B電子商務應用範例</vt:lpstr>
      <vt:lpstr>6.7  C2C與C2B電子商務的平臺服務</vt:lpstr>
      <vt:lpstr>6.7.1  C2C與C2B電子商務的風險</vt:lpstr>
      <vt:lpstr>6.7.2  C2C與C2B電子商務平臺的關鍵成功因素</vt:lpstr>
      <vt:lpstr>6.7.2  C2C與C2B電子商務平臺的關鍵成功因素</vt:lpstr>
      <vt:lpstr>6.8  C2C與C2B電子商務的獲利來源</vt:lpstr>
      <vt:lpstr>6.8.1  平臺服務商的獲利來源</vt:lpstr>
      <vt:lpstr>6.8.2  C2C電子商務中買方及賣方的效益</vt:lpstr>
      <vt:lpstr>6.8.3  C2B電子商務中買方及賣方的效益</vt:lpstr>
      <vt:lpstr>6.8.3  C2B電子商務中買方及賣方的效益</vt:lpstr>
      <vt:lpstr>6.9  結　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winx</dc:creator>
  <cp:lastModifiedBy>賴佳瑜</cp:lastModifiedBy>
  <cp:revision>88</cp:revision>
  <dcterms:created xsi:type="dcterms:W3CDTF">2017-02-20T08:35:36Z</dcterms:created>
  <dcterms:modified xsi:type="dcterms:W3CDTF">2022-05-01T17:56:31Z</dcterms:modified>
</cp:coreProperties>
</file>